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74" r:id="rId6"/>
    <p:sldId id="285" r:id="rId7"/>
    <p:sldId id="284" r:id="rId8"/>
    <p:sldId id="289" r:id="rId9"/>
    <p:sldId id="287" r:id="rId10"/>
    <p:sldId id="286" r:id="rId11"/>
  </p:sldIdLst>
  <p:sldSz cx="6858000" cy="9144000" type="screen4x3"/>
  <p:notesSz cx="6761163" cy="99314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Garamond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072" y="-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Структура расходов бюджета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44342101523604"/>
          <c:y val="0.3214831592726195"/>
          <c:w val="0.63959317827734907"/>
          <c:h val="0.511818178736712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2142061734742651"/>
                  <c:y val="0.161699372695061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744214785651803"/>
                  <c:y val="0.13817486876640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938266872156318"/>
                  <c:y val="-4.53731176332345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9299431846074007E-2"/>
                  <c:y val="-9.58137112227926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4467320168560083"/>
                  <c:y val="-3.94887442150553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37566013337019416"/>
                  <c:y val="3.5201162412322193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общего характера бюджетам бюджетной системы Российской Федерации
</a:t>
                    </a:r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Дорожное хозяйство (дорожные фонды)</c:v>
                </c:pt>
                <c:pt idx="3">
                  <c:v>Жилищно-коммунальное хозяйство</c:v>
                </c:pt>
                <c:pt idx="4">
                  <c:v>Социальная политика</c:v>
                </c:pt>
                <c:pt idx="5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4301</c:v>
                </c:pt>
                <c:pt idx="1">
                  <c:v>2581</c:v>
                </c:pt>
                <c:pt idx="2">
                  <c:v>2581</c:v>
                </c:pt>
                <c:pt idx="3">
                  <c:v>3977</c:v>
                </c:pt>
                <c:pt idx="4">
                  <c:v>2100</c:v>
                </c:pt>
                <c:pt idx="5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 smtClean="0"/>
              <a:t>Структура бизнеса</a:t>
            </a:r>
            <a:endParaRPr lang="ru-RU" sz="12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472222222222232"/>
          <c:y val="0.26321587926509188"/>
          <c:w val="0.65833333333333366"/>
          <c:h val="0.563776574803149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СМП по видам деятельности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6501531058617709E-2"/>
                  <c:y val="1.25574146981627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Лесная промышленность</a:t>
                    </a:r>
                    <a:r>
                      <a:rPr lang="ru-RU" dirty="0"/>
                      <a:t>
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3761482939632591E-2"/>
                  <c:y val="1.27703412073490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8404636920384956E-2"/>
                  <c:y val="-1.81190944881889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3666447944007122E-2"/>
                  <c:y val="-3.69110892388451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Лес</c:v>
                </c:pt>
                <c:pt idx="1">
                  <c:v>Сельское хозяйство</c:v>
                </c:pt>
                <c:pt idx="2">
                  <c:v>Пищевая промышленность</c:v>
                </c:pt>
                <c:pt idx="3">
                  <c:v>Торговля</c:v>
                </c:pt>
                <c:pt idx="4">
                  <c:v>Прочее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10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93052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29051" y="1"/>
            <a:ext cx="293052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984375" y="744538"/>
            <a:ext cx="27924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6275" y="4718051"/>
            <a:ext cx="5408612" cy="446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32926"/>
            <a:ext cx="293052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29051" y="9432926"/>
            <a:ext cx="2930525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Times New Roman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6136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76275" y="4718051"/>
            <a:ext cx="5408612" cy="4468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84375" y="744538"/>
            <a:ext cx="27924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:notes"/>
          <p:cNvSpPr txBox="1">
            <a:spLocks noGrp="1"/>
          </p:cNvSpPr>
          <p:nvPr>
            <p:ph type="body" idx="1"/>
          </p:nvPr>
        </p:nvSpPr>
        <p:spPr>
          <a:xfrm>
            <a:off x="676275" y="4718051"/>
            <a:ext cx="5408612" cy="4468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84375" y="744538"/>
            <a:ext cx="27924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76275" y="4718051"/>
            <a:ext cx="5408612" cy="4468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84375" y="744538"/>
            <a:ext cx="27924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76275" y="4718051"/>
            <a:ext cx="5408612" cy="4468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84375" y="744538"/>
            <a:ext cx="27924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76275" y="4718051"/>
            <a:ext cx="5408612" cy="4468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84375" y="744538"/>
            <a:ext cx="27924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:notes"/>
          <p:cNvSpPr txBox="1">
            <a:spLocks noGrp="1"/>
          </p:cNvSpPr>
          <p:nvPr>
            <p:ph type="body" idx="1"/>
          </p:nvPr>
        </p:nvSpPr>
        <p:spPr>
          <a:xfrm>
            <a:off x="676275" y="4718051"/>
            <a:ext cx="5408612" cy="4468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84375" y="744538"/>
            <a:ext cx="27924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:notes"/>
          <p:cNvSpPr txBox="1">
            <a:spLocks noGrp="1"/>
          </p:cNvSpPr>
          <p:nvPr>
            <p:ph type="body" idx="1"/>
          </p:nvPr>
        </p:nvSpPr>
        <p:spPr>
          <a:xfrm>
            <a:off x="676275" y="4718051"/>
            <a:ext cx="5408612" cy="4468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84375" y="744538"/>
            <a:ext cx="27924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:notes"/>
          <p:cNvSpPr txBox="1">
            <a:spLocks noGrp="1"/>
          </p:cNvSpPr>
          <p:nvPr>
            <p:ph type="body" idx="1"/>
          </p:nvPr>
        </p:nvSpPr>
        <p:spPr>
          <a:xfrm>
            <a:off x="676275" y="4718051"/>
            <a:ext cx="5408612" cy="4468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84375" y="744538"/>
            <a:ext cx="27924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:notes"/>
          <p:cNvSpPr txBox="1">
            <a:spLocks noGrp="1"/>
          </p:cNvSpPr>
          <p:nvPr>
            <p:ph type="body" idx="1"/>
          </p:nvPr>
        </p:nvSpPr>
        <p:spPr>
          <a:xfrm>
            <a:off x="676275" y="4718051"/>
            <a:ext cx="5408612" cy="4468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84375" y="744538"/>
            <a:ext cx="27924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:notes"/>
          <p:cNvSpPr txBox="1">
            <a:spLocks noGrp="1"/>
          </p:cNvSpPr>
          <p:nvPr>
            <p:ph type="body" idx="1"/>
          </p:nvPr>
        </p:nvSpPr>
        <p:spPr>
          <a:xfrm>
            <a:off x="676275" y="4718051"/>
            <a:ext cx="5408612" cy="4468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84375" y="744538"/>
            <a:ext cx="27924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72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50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7864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 type="tx">
  <p:cSld name="Title and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42900" y="370419"/>
            <a:ext cx="6172200" cy="151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342900" y="2133603"/>
            <a:ext cx="6172200" cy="604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1pPr>
            <a:lvl2pPr marL="914400" lvl="1" indent="-29718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Char char="❑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❑"/>
              <a:defRPr/>
            </a:lvl4pPr>
            <a:lvl5pPr marL="2286000" lvl="4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6pPr>
            <a:lvl7pPr marL="3200400" lvl="6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7pPr>
            <a:lvl8pPr marL="3657600" lvl="7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8pPr>
            <a:lvl9pPr marL="4114800" lvl="8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342900" y="8324849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2343150" y="8331200"/>
            <a:ext cx="21717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4914900" y="8324849"/>
            <a:ext cx="1600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Garamond"/>
                <a:ea typeface="Garamond"/>
                <a:cs typeface="Garamond"/>
                <a:sym typeface="Garamond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Garamond"/>
                <a:ea typeface="Garamond"/>
                <a:cs typeface="Garamond"/>
                <a:sym typeface="Garamond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Garamond"/>
                <a:ea typeface="Garamond"/>
                <a:cs typeface="Garamond"/>
                <a:sym typeface="Garamond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Garamond"/>
                <a:ea typeface="Garamond"/>
                <a:cs typeface="Garamond"/>
                <a:sym typeface="Garamond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Garamond"/>
                <a:ea typeface="Garamond"/>
                <a:cs typeface="Garamond"/>
                <a:sym typeface="Garamond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Garamond"/>
                <a:ea typeface="Garamond"/>
                <a:cs typeface="Garamond"/>
                <a:sym typeface="Garamond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Garamond"/>
                <a:ea typeface="Garamond"/>
                <a:cs typeface="Garamond"/>
                <a:sym typeface="Garamond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Garamond"/>
                <a:ea typeface="Garamond"/>
                <a:cs typeface="Garamond"/>
                <a:sym typeface="Garamond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715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421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917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37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84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50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283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445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733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/>
          <p:nvPr/>
        </p:nvSpPr>
        <p:spPr>
          <a:xfrm>
            <a:off x="503637" y="2642306"/>
            <a:ext cx="5878115" cy="3052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Паспорт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000" b="1" dirty="0">
                <a:solidFill>
                  <a:schemeClr val="dk1"/>
                </a:solidFill>
              </a:rPr>
              <a:t>м</a:t>
            </a:r>
            <a:r>
              <a:rPr lang="ru-RU" sz="3000" b="1" i="0" u="none" dirty="0" smtClean="0">
                <a:solidFill>
                  <a:schemeClr val="dk1"/>
                </a:solidFill>
                <a:sym typeface="Arial"/>
              </a:rPr>
              <a:t>униципального образования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000" b="1" i="0" u="none" dirty="0" smtClean="0">
                <a:solidFill>
                  <a:schemeClr val="dk1"/>
                </a:solidFill>
                <a:sym typeface="Arial"/>
              </a:rPr>
              <a:t>«</a:t>
            </a:r>
            <a:r>
              <a:rPr lang="ru-RU" sz="3000" b="1" i="0" u="none" dirty="0" err="1" smtClean="0">
                <a:solidFill>
                  <a:schemeClr val="dk1"/>
                </a:solidFill>
                <a:sym typeface="Arial"/>
              </a:rPr>
              <a:t>Куяновское</a:t>
            </a:r>
            <a:r>
              <a:rPr lang="en-US" sz="3000" b="1" i="0" u="none" dirty="0" smtClean="0">
                <a:solidFill>
                  <a:schemeClr val="dk1"/>
                </a:solidFill>
                <a:sym typeface="Arial"/>
              </a:rPr>
              <a:t> </a:t>
            </a:r>
            <a:endParaRPr lang="ru-RU" sz="3000" b="1" i="0" u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000" b="1" i="0" u="none" dirty="0" smtClean="0">
                <a:solidFill>
                  <a:schemeClr val="dk1"/>
                </a:solidFill>
                <a:sym typeface="Arial"/>
              </a:rPr>
              <a:t>сельско</a:t>
            </a:r>
            <a:r>
              <a:rPr lang="ru-RU" sz="3000" b="1" i="0" u="none" dirty="0" smtClean="0">
                <a:solidFill>
                  <a:schemeClr val="dk1"/>
                </a:solidFill>
                <a:sym typeface="Arial"/>
              </a:rPr>
              <a:t>е</a:t>
            </a:r>
            <a:r>
              <a:rPr lang="en-US" sz="3000" b="1" i="0" u="none" dirty="0" smtClean="0">
                <a:solidFill>
                  <a:schemeClr val="dk1"/>
                </a:solidFill>
                <a:sym typeface="Arial"/>
              </a:rPr>
              <a:t> поселени</a:t>
            </a:r>
            <a:r>
              <a:rPr lang="ru-RU" sz="3000" b="1" i="0" u="none" dirty="0" smtClean="0">
                <a:solidFill>
                  <a:schemeClr val="dk1"/>
                </a:solidFill>
                <a:sym typeface="Arial"/>
              </a:rPr>
              <a:t>е»</a:t>
            </a:r>
            <a:r>
              <a:rPr lang="ru-RU" sz="3000" b="1" dirty="0" smtClean="0">
                <a:solidFill>
                  <a:schemeClr val="dk1"/>
                </a:solidFill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000" b="1" dirty="0" smtClean="0">
                <a:solidFill>
                  <a:schemeClr val="dk1"/>
                </a:solidFill>
              </a:rPr>
              <a:t>Первомайского района Томской области</a:t>
            </a:r>
            <a:endParaRPr sz="3000" dirty="0"/>
          </a:p>
        </p:txBody>
      </p:sp>
      <p:sp>
        <p:nvSpPr>
          <p:cNvPr id="41" name="Google Shape;41;p5"/>
          <p:cNvSpPr txBox="1"/>
          <p:nvPr/>
        </p:nvSpPr>
        <p:spPr>
          <a:xfrm>
            <a:off x="596946" y="8066618"/>
            <a:ext cx="5863828" cy="75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ru-RU" sz="1300" dirty="0" smtClean="0">
                <a:solidFill>
                  <a:schemeClr val="dk1"/>
                </a:solidFill>
              </a:rPr>
              <a:t>Администрация Первомайского района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ru-RU" sz="1300" dirty="0" smtClean="0">
                <a:solidFill>
                  <a:schemeClr val="dk1"/>
                </a:solidFill>
              </a:rPr>
              <a:t>2022 г.</a:t>
            </a:r>
            <a:endParaRPr dirty="0"/>
          </a:p>
        </p:txBody>
      </p:sp>
      <p:pic>
        <p:nvPicPr>
          <p:cNvPr id="1031" name="Picture 7" descr="http://pmr.tomsk.ru/assets/d96ee9c7/images/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06"/>
          <a:stretch/>
        </p:blipFill>
        <p:spPr bwMode="auto">
          <a:xfrm>
            <a:off x="2686757" y="991309"/>
            <a:ext cx="1569155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73330"/>
            <a:ext cx="6857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ПРОБЛЕМНЫЕ ВОПРОСЫ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013553"/>
              </p:ext>
            </p:extLst>
          </p:nvPr>
        </p:nvGraphicFramePr>
        <p:xfrm>
          <a:off x="609600" y="857250"/>
          <a:ext cx="5829299" cy="3504321"/>
        </p:xfrm>
        <a:graphic>
          <a:graphicData uri="http://schemas.openxmlformats.org/drawingml/2006/table">
            <a:tbl>
              <a:tblPr/>
              <a:tblGrid>
                <a:gridCol w="205293"/>
                <a:gridCol w="3323889"/>
                <a:gridCol w="2300117"/>
              </a:tblGrid>
              <a:tr h="179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17365D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912" marR="21912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17365D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Наиболее значимые проблемы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912" marR="21912" marT="0" marB="0" anchor="ctr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17365D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Возможные варианты решения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912" marR="21912" marT="0" marB="0" anchor="ctr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062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912" marR="21912" marT="0" marB="0" anchor="ctr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Ремонт </a:t>
                      </a:r>
                      <a:r>
                        <a:rPr lang="ru-RU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асфальто-бетонного</a:t>
                      </a: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покрытия автомобильной дороги областного значения </a:t>
                      </a: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Первомайское </a:t>
                      </a: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– Березовка 0 – 44 км.</a:t>
                      </a:r>
                    </a:p>
                  </a:txBody>
                  <a:tcPr marL="21912" marR="21912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Проведение капитального ремонта</a:t>
                      </a:r>
                    </a:p>
                  </a:txBody>
                  <a:tcPr marL="21912" marR="2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062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912" marR="21912" marT="0" marB="0" anchor="ctr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Требуется строительство дома культуры в д.Березовка. Проектно-сметная документация разработана. Получено положительное заключение о прохождении экспертизы достоверности сметной стоимости</a:t>
                      </a:r>
                    </a:p>
                  </a:txBody>
                  <a:tcPr marL="21912" marR="21912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Выделение финансовых средств на строительство</a:t>
                      </a:r>
                    </a:p>
                  </a:txBody>
                  <a:tcPr marL="21912" marR="2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796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912" marR="21912" marT="0" marB="0" anchor="ctr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Проведение капитального ремонта МБОУ Березовской СОШ</a:t>
                      </a:r>
                    </a:p>
                  </a:txBody>
                  <a:tcPr marL="21912" marR="21912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Выделение финансовых средств на разработку ПСД и проведение капитального ремонта</a:t>
                      </a:r>
                    </a:p>
                  </a:txBody>
                  <a:tcPr marL="21912" marR="2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796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912" marR="21912" marT="0" marB="0" anchor="ctr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Проведение капитального ремонта МБОУ </a:t>
                      </a:r>
                      <a:r>
                        <a:rPr lang="ru-RU" sz="1000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Куяновской</a:t>
                      </a: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СОШ</a:t>
                      </a:r>
                    </a:p>
                  </a:txBody>
                  <a:tcPr marL="21912" marR="21912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Выделение финансовых средств на разработку ПСД и проведение капитального ремонта</a:t>
                      </a:r>
                    </a:p>
                  </a:txBody>
                  <a:tcPr marL="21912" marR="2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062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912" marR="21912" marT="0" marB="0" anchor="ctr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Обрушение береговой зоны р.Чулым в </a:t>
                      </a: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</a:t>
                      </a: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 Городок </a:t>
                      </a: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(автомобильная дорога, линия </a:t>
                      </a:r>
                      <a:r>
                        <a:rPr lang="ru-RU" sz="10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электропередач) </a:t>
                      </a:r>
                      <a:endParaRPr lang="ru-RU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1912" marR="21912" marT="0" marB="0">
                    <a:lnL w="12700" cap="flat" cmpd="sng" algn="ctr">
                      <a:solidFill>
                        <a:srgbClr val="1736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Переселение из зоны обрушения, перенос стадиона и инженерных коммуникаций</a:t>
                      </a:r>
                    </a:p>
                  </a:txBody>
                  <a:tcPr marL="21912" marR="21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05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2379659" y="952715"/>
            <a:ext cx="4478341" cy="219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АДМИНИСТРАЦИЯ КУЯНОВСКОГО </a:t>
            </a:r>
            <a:b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СЕЛЬСКОГО ПОСЕЛЕНИЯ:</a:t>
            </a:r>
          </a:p>
          <a:p>
            <a:pPr>
              <a:buNone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Адрес: </a:t>
            </a:r>
            <a:r>
              <a:rPr lang="ru-RU" sz="1400" dirty="0" smtClean="0"/>
              <a:t>636953, Томская область, район Первомайский, село </a:t>
            </a:r>
            <a:r>
              <a:rPr lang="ru-RU" sz="1400" dirty="0" err="1" smtClean="0"/>
              <a:t>Куяново</a:t>
            </a:r>
            <a:r>
              <a:rPr lang="ru-RU" sz="1400" dirty="0" smtClean="0"/>
              <a:t>, улица центральная, 18/1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: 8(38245) </a:t>
            </a: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33118</a:t>
            </a: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сайт: </a:t>
            </a:r>
            <a:r>
              <a:rPr lang="en-US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https://kuyanovskoe.ru</a:t>
            </a:r>
            <a:r>
              <a:rPr lang="en-US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E-</a:t>
            </a:r>
            <a:r>
              <a:rPr lang="ru-RU" alt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smtClean="0"/>
              <a:t>kuspmail@mail.ru</a:t>
            </a:r>
            <a:r>
              <a:rPr lang="en-US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3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Глава поселения </a:t>
            </a: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Юрков Евгений Леонидович,   1985 </a:t>
            </a: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г.р. </a:t>
            </a:r>
            <a:endParaRPr lang="ru-RU" alt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полномочий: </a:t>
            </a: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сентябрь  2017 – сентябрь 2022</a:t>
            </a:r>
            <a:endParaRPr lang="ru-RU" altLang="ru-RU" sz="13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61245" y="3283636"/>
            <a:ext cx="6163733" cy="1413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</a:t>
            </a:r>
            <a:r>
              <a:rPr lang="ru-RU" alt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КУЯНОВСКОГО СЕЛЬСКОГО </a:t>
            </a:r>
            <a:r>
              <a:rPr lang="ru-RU" alt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ПОСЕЛЕНИЯ:</a:t>
            </a:r>
          </a:p>
          <a:p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r>
              <a:rPr lang="ru-RU" sz="1200" dirty="0" smtClean="0"/>
              <a:t> 636953, Томская область, район Первомайский, село </a:t>
            </a:r>
            <a:r>
              <a:rPr lang="ru-RU" sz="1200" dirty="0" err="1" smtClean="0"/>
              <a:t>Куяново</a:t>
            </a:r>
            <a:r>
              <a:rPr lang="ru-RU" sz="1200" dirty="0" smtClean="0"/>
              <a:t>, улица Центральная, 18/1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Телефон/факс: (38245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 35118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Совета – </a:t>
            </a:r>
            <a:r>
              <a:rPr lang="ru-RU" altLang="ru-RU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– Юрков Евгений Леонидович, </a:t>
            </a: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дата избрания – сентябрь </a:t>
            </a:r>
            <a:r>
              <a:rPr lang="ru-RU" alt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ru-RU" alt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1246" y="4646765"/>
            <a:ext cx="616373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/>
              <a:t>Совет </a:t>
            </a:r>
            <a:r>
              <a:rPr lang="ru-RU" sz="1300" dirty="0" err="1" smtClean="0"/>
              <a:t>Куяновского</a:t>
            </a:r>
            <a:r>
              <a:rPr lang="ru-RU" sz="1300" dirty="0" smtClean="0"/>
              <a:t> </a:t>
            </a:r>
            <a:r>
              <a:rPr lang="ru-RU" sz="1300" dirty="0"/>
              <a:t>сельского поселения (далее Совет), избранный в сентябре 2017 г состоит депутатов различных профессий. Срок полномочий действующего Совета – до сентября 2022г. В своей деятельности Совет поселения 4-го созыва занимается в основном формированием нормативно-правовой базы, обеспечивающей Администрации </a:t>
            </a:r>
            <a:r>
              <a:rPr lang="ru-RU" sz="1300" dirty="0" err="1" smtClean="0"/>
              <a:t>Куяновского</a:t>
            </a:r>
            <a:r>
              <a:rPr lang="ru-RU" sz="1300" dirty="0" smtClean="0"/>
              <a:t> </a:t>
            </a:r>
            <a:r>
              <a:rPr lang="ru-RU" sz="1300" dirty="0"/>
              <a:t>сельского поселения исполнение полномочий, согласно Федерального закона от 6 октября 2003 года №131-ФЗ «Об общих принципах организации местного самоуправления в Российской Федерации».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/>
              <a:t>Совет является выборным представительным органом местного самоуправления </a:t>
            </a:r>
            <a:r>
              <a:rPr lang="ru-RU" sz="1300" dirty="0" err="1" smtClean="0"/>
              <a:t>Куяновского</a:t>
            </a:r>
            <a:r>
              <a:rPr lang="ru-RU" sz="1300" dirty="0" smtClean="0"/>
              <a:t> </a:t>
            </a:r>
            <a:r>
              <a:rPr lang="ru-RU" sz="1300" dirty="0"/>
              <a:t>сельского поселения, действующим на постоянной основе, и осуществляет свою деятельность на основе Конституции Российской Федерации, законодательства Российской Федерации и Томской области, Устава </a:t>
            </a:r>
            <a:r>
              <a:rPr lang="ru-RU" sz="1300" dirty="0" err="1"/>
              <a:t>Куяновского</a:t>
            </a:r>
            <a:r>
              <a:rPr lang="ru-RU" sz="1300" dirty="0"/>
              <a:t> сельского поселения и Регламента Совета.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" y="273330"/>
            <a:ext cx="6857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ОРГАНЫ ВЛАСТИ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8" name="Picture 59"/>
          <p:cNvPicPr>
            <a:picLocks noChangeAspect="1" noChangeArrowheads="1"/>
          </p:cNvPicPr>
          <p:nvPr/>
        </p:nvPicPr>
        <p:blipFill>
          <a:blip r:embed="rId3"/>
          <a:srcRect l="8752" r="8914"/>
          <a:stretch>
            <a:fillRect/>
          </a:stretch>
        </p:blipFill>
        <p:spPr bwMode="auto">
          <a:xfrm>
            <a:off x="551793" y="1061328"/>
            <a:ext cx="1813035" cy="19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/>
        </p:nvSpPr>
        <p:spPr>
          <a:xfrm>
            <a:off x="439689" y="6116754"/>
            <a:ext cx="2894061" cy="110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440"/>
              </a:spcBef>
              <a:buClr>
                <a:schemeClr val="accent1"/>
              </a:buClr>
              <a:buSzPts val="1430"/>
            </a:pPr>
            <a:r>
              <a:rPr lang="ru-RU" sz="13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крупные населенные пункты: с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Куяново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(административный центр), </a:t>
            </a:r>
            <a:b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д. Березовка, д.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Калмаки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д. Малиновка, д.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Уйданово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\\10.10.0.158\share\ФЭУ\Чернаков А\Паспрт\Фото для мониторинга\Фото для программы\Герб\карта района красочна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92" b="94359" l="788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40" b="6042"/>
          <a:stretch/>
        </p:blipFill>
        <p:spPr bwMode="auto">
          <a:xfrm>
            <a:off x="83625" y="704850"/>
            <a:ext cx="4648324" cy="533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506920"/>
              </p:ext>
            </p:extLst>
          </p:nvPr>
        </p:nvGraphicFramePr>
        <p:xfrm>
          <a:off x="3905044" y="5681016"/>
          <a:ext cx="2705047" cy="297425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56958"/>
                <a:gridCol w="1365955"/>
                <a:gridCol w="982134"/>
              </a:tblGrid>
              <a:tr h="544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415" marR="142456" marT="38591" marB="385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Населённый пункт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415" marR="142456" marT="38591" marB="385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Население, человек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415" marR="142456" marT="38591" marB="38591" anchor="ctr"/>
                </a:tc>
              </a:tr>
              <a:tr h="264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415" marR="43415" marT="38591" marB="38591" anchor="ctr"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д. Берёзовка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182" marR="46182" marT="23091" marB="2309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430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415" marR="43415" marT="38591" marB="38591" anchor="ctr"/>
                </a:tc>
              </a:tr>
              <a:tr h="264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415" marR="43415" marT="38591" marB="38591" anchor="ctr"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с. Городок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182" marR="46182" marT="23091" marB="2309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415" marR="43415" marT="38591" marB="38591" anchor="ctr"/>
                </a:tc>
              </a:tr>
              <a:tr h="264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415" marR="43415" marT="38591" marB="38591" anchor="ctr"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д. Калмаки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182" marR="46182" marT="23091" marB="2309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415" marR="43415" marT="38591" marB="38591" anchor="ctr"/>
                </a:tc>
              </a:tr>
              <a:tr h="264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415" marR="43415" marT="38591" marB="38591" anchor="ctr"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д. Кульдорск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182" marR="46182" marT="23091" marB="2309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415" marR="43415" marT="38591" marB="38591" anchor="ctr"/>
                </a:tc>
              </a:tr>
              <a:tr h="264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415" marR="43415" marT="38591" marB="38591" anchor="ctr"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с. Куяново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182" marR="46182" marT="23091" marB="2309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487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415" marR="43415" marT="38591" marB="38591" anchor="ctr"/>
                </a:tc>
              </a:tr>
              <a:tr h="264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415" marR="43415" marT="38591" marB="38591" anchor="ctr"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д. Лиллиенгофка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182" marR="46182" marT="23091" marB="2309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415" marR="43415" marT="38591" marB="38591" anchor="ctr"/>
                </a:tc>
              </a:tr>
              <a:tr h="264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415" marR="43415" marT="38591" marB="38591" anchor="ctr"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д. Малиновка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182" marR="46182" marT="23091" marB="2309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415" marR="43415" marT="38591" marB="38591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415" marR="43415" marT="38591" marB="38591" anchor="ctr"/>
                </a:tc>
                <a:tc>
                  <a:txBody>
                    <a:bodyPr/>
                    <a:lstStyle/>
                    <a:p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д. Уйданово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182" marR="46182" marT="23091" marB="2309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415" marR="43415" marT="38591" marB="38591" anchor="ctr"/>
                </a:tc>
              </a:tr>
              <a:tr h="26412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415" marR="43415" marT="38591" marB="38591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1200" b="0" u="none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15" marR="43415" marT="38591" marB="38591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1614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415" marR="43415" marT="38591" marB="38591" anchor="ctr"/>
                </a:tc>
              </a:tr>
            </a:tbl>
          </a:graphicData>
        </a:graphic>
      </p:graphicFrame>
      <p:cxnSp>
        <p:nvCxnSpPr>
          <p:cNvPr id="30" name="Соединительная линия уступом 29"/>
          <p:cNvCxnSpPr/>
          <p:nvPr/>
        </p:nvCxnSpPr>
        <p:spPr>
          <a:xfrm rot="5400000">
            <a:off x="3607254" y="1919477"/>
            <a:ext cx="3941124" cy="2049730"/>
          </a:xfrm>
          <a:prstGeom prst="bentConnector3">
            <a:avLst>
              <a:gd name="adj1" fmla="val 10032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572001" y="1180533"/>
            <a:ext cx="2057400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Самое южное по местоположению среди поселений Первомайского района. В северо-восточной части и на севере поселение граничит с Первомайским и </a:t>
            </a:r>
            <a:r>
              <a:rPr lang="ru-RU" sz="1200" dirty="0" err="1" smtClean="0"/>
              <a:t>Новомариинским</a:t>
            </a:r>
            <a:r>
              <a:rPr lang="ru-RU" sz="1200" dirty="0" smtClean="0"/>
              <a:t> поселениями, по восточной, южной и западной сторонам — с территорией Зырянского района. </a:t>
            </a:r>
          </a:p>
          <a:p>
            <a:pPr>
              <a:lnSpc>
                <a:spcPct val="80000"/>
              </a:lnSpc>
              <a:buClr>
                <a:schemeClr val="dk1"/>
              </a:buClr>
              <a:buSzPts val="2400"/>
            </a:pPr>
            <a:endParaRPr lang="ru-RU" sz="1300" dirty="0" smtClean="0"/>
          </a:p>
          <a:p>
            <a:pPr>
              <a:lnSpc>
                <a:spcPct val="80000"/>
              </a:lnSpc>
              <a:buClr>
                <a:schemeClr val="dk1"/>
              </a:buClr>
              <a:buSzPts val="2400"/>
            </a:pPr>
            <a:r>
              <a:rPr lang="ru-RU" sz="1300" dirty="0" smtClean="0"/>
              <a:t>Общая площадь земель составляет 89835 га, в том числе:</a:t>
            </a:r>
          </a:p>
          <a:p>
            <a:pPr marL="285750" indent="-285750">
              <a:lnSpc>
                <a:spcPct val="80000"/>
              </a:lnSpc>
              <a:buClr>
                <a:schemeClr val="dk1"/>
              </a:buClr>
              <a:buSzPts val="2400"/>
              <a:buFontTx/>
              <a:buChar char="-"/>
            </a:pPr>
            <a:r>
              <a:rPr lang="ru-RU" sz="1300" dirty="0" smtClean="0"/>
              <a:t>15593 га земли сельхозназначения;</a:t>
            </a:r>
          </a:p>
          <a:p>
            <a:pPr marL="285750" indent="-285750">
              <a:lnSpc>
                <a:spcPct val="80000"/>
              </a:lnSpc>
              <a:buClr>
                <a:schemeClr val="dk1"/>
              </a:buClr>
              <a:buSzPts val="2400"/>
              <a:buFontTx/>
              <a:buChar char="-"/>
            </a:pPr>
            <a:r>
              <a:rPr lang="ru-RU" sz="1300" dirty="0" smtClean="0"/>
              <a:t>60059 га земли лесного фонда</a:t>
            </a:r>
            <a:endParaRPr lang="ru-RU" sz="1300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2731325" y="4919667"/>
            <a:ext cx="1817172" cy="3411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" y="273330"/>
            <a:ext cx="6857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АДМИНИСТРАТИВНО-ТЕРРИТОРИАЛЬНОЕ ДЕЛЕНИЕ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3" name="Соединительная линия уступом 42"/>
          <p:cNvCxnSpPr/>
          <p:nvPr/>
        </p:nvCxnSpPr>
        <p:spPr>
          <a:xfrm rot="10800000">
            <a:off x="1257300" y="7715251"/>
            <a:ext cx="2533652" cy="838205"/>
          </a:xfrm>
          <a:prstGeom prst="bentConnector3">
            <a:avLst>
              <a:gd name="adj1" fmla="val 1003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325186" y="7893903"/>
            <a:ext cx="1907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dk1"/>
                </a:solidFill>
              </a:rPr>
              <a:t>7,9% от общей численности населения Первомайского район</a:t>
            </a:r>
            <a:endParaRPr lang="ru-RU" sz="1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73330"/>
            <a:ext cx="6857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БЮДЖЕТ ПОСЕЛЕНИЯ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graphicFrame>
        <p:nvGraphicFramePr>
          <p:cNvPr id="6" name="Group 76"/>
          <p:cNvGraphicFramePr>
            <a:graphicFrameLocks noGrp="1"/>
          </p:cNvGraphicFramePr>
          <p:nvPr/>
        </p:nvGraphicFramePr>
        <p:xfrm>
          <a:off x="444109" y="904855"/>
          <a:ext cx="6083299" cy="174625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805429">
                  <a:extLst>
                    <a:ext uri="{9D8B030D-6E8A-4147-A177-3AD203B41FA5}"/>
                  </a:extLst>
                </a:gridCol>
                <a:gridCol w="1026689">
                  <a:extLst>
                    <a:ext uri="{9D8B030D-6E8A-4147-A177-3AD203B41FA5}"/>
                  </a:extLst>
                </a:gridCol>
                <a:gridCol w="1112246">
                  <a:extLst>
                    <a:ext uri="{9D8B030D-6E8A-4147-A177-3AD203B41FA5}"/>
                  </a:extLst>
                </a:gridCol>
                <a:gridCol w="1112246">
                  <a:extLst>
                    <a:ext uri="{9D8B030D-6E8A-4147-A177-3AD203B41FA5}"/>
                  </a:extLst>
                </a:gridCol>
                <a:gridCol w="1026689">
                  <a:extLst>
                    <a:ext uri="{9D8B030D-6E8A-4147-A177-3AD203B41FA5}"/>
                  </a:extLst>
                </a:gridCol>
              </a:tblGrid>
              <a:tr h="678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08" marB="457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08" marB="457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исполнено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08" marB="457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исполнения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08" marB="457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01.01.2022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08" marB="45708" anchor="ctr" horzOverflow="overflow"/>
                </a:tc>
                <a:extLst>
                  <a:ext uri="{0D108BD9-81ED-4DB2-BD59-A6C34878D82A}"/>
                </a:extLst>
              </a:tr>
              <a:tr h="322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ДОХОДЫ, всего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08" marB="457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12148,73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3" marR="685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13101,22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3" marR="68593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107,84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9049,05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 horzOverflow="overflow"/>
                </a:tc>
                <a:extLst>
                  <a:ext uri="{0D108BD9-81ED-4DB2-BD59-A6C34878D82A}"/>
                </a:extLst>
              </a:tr>
              <a:tr h="457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т.ч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налоговые и 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7" marR="91457" marT="45708" marB="4570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5513,01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3" marR="685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6465,5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3" marR="68593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117,28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4968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 horzOverflow="overflow"/>
                </a:tc>
                <a:extLst>
                  <a:ext uri="{0D108BD9-81ED-4DB2-BD59-A6C34878D82A}"/>
                </a:extLst>
              </a:tr>
              <a:tr h="288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РАСХОДЫ, всего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1" marR="685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12528,21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3" marR="6859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12528,21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93" marR="68593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9049,05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 horzOverflow="overflow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29375" y="3388857"/>
          <a:ext cx="6192688" cy="4210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73330"/>
            <a:ext cx="6857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СОЦИАЛЬНАЯ СФЕРА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659322"/>
            <a:ext cx="6857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Образование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" y="3288485"/>
            <a:ext cx="6857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Культура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Google Shape;183;p23"/>
          <p:cNvSpPr txBox="1">
            <a:spLocks/>
          </p:cNvSpPr>
          <p:nvPr/>
        </p:nvSpPr>
        <p:spPr>
          <a:xfrm>
            <a:off x="310445" y="3728640"/>
            <a:ext cx="3388076" cy="20275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302895" algn="l" defTabSz="9144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Font typeface="Arial" panose="020B0604020202020204" pitchFamily="34" charset="0"/>
              <a:buChar char="■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297180" algn="l" defTabSz="9144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Font typeface="Arial" panose="020B0604020202020204" pitchFamily="34" charset="0"/>
              <a:buChar char="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02894" algn="l" defTabSz="9144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08610" algn="l" defTabSz="9144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Font typeface="Arial" panose="020B0604020202020204" pitchFamily="34" charset="0"/>
              <a:buChar char="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4325" algn="l" defTabSz="9144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4325" algn="l" defTabSz="9144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4325" algn="l" defTabSz="9144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4325" algn="l" defTabSz="9144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4325" algn="l" defTabSz="9144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1"/>
              </a:buClr>
              <a:buSzPts val="1950"/>
              <a:buFont typeface="Noto Sans Symbols"/>
              <a:buNone/>
            </a:pPr>
            <a:r>
              <a:rPr lang="ru-RU" sz="1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 территории  </a:t>
            </a:r>
            <a:r>
              <a:rPr lang="ru-RU" sz="1300" dirty="0" err="1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Куяновского</a:t>
            </a:r>
            <a:r>
              <a:rPr lang="ru-RU" sz="1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поселения </a:t>
            </a:r>
            <a:r>
              <a:rPr lang="ru-RU" sz="13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ведут деятельность </a:t>
            </a:r>
            <a:r>
              <a:rPr lang="ru-RU" sz="1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 дома </a:t>
            </a:r>
            <a:r>
              <a:rPr lang="ru-RU" sz="13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культуры </a:t>
            </a:r>
            <a:r>
              <a:rPr lang="ru-RU" sz="1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 </a:t>
            </a:r>
            <a:r>
              <a:rPr lang="ru-RU" sz="1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2 </a:t>
            </a:r>
            <a:r>
              <a:rPr lang="ru-RU" sz="1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библиотеки.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SzPts val="1950"/>
              <a:buFont typeface="Noto Sans Symbols"/>
              <a:buNone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accent1"/>
              </a:buClr>
              <a:buSzPts val="1950"/>
              <a:buFont typeface="Noto Sans Symbols"/>
              <a:buNone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Ежегодно в учреждениях культуры проводится в среднем 494 мероприятий, в том числе 101 онлайн.</a:t>
            </a:r>
          </a:p>
          <a:p>
            <a:pPr marL="0" indent="0">
              <a:spcBef>
                <a:spcPts val="0"/>
              </a:spcBef>
              <a:buClr>
                <a:schemeClr val="accent1"/>
              </a:buClr>
              <a:buSzPts val="1950"/>
              <a:buFont typeface="Noto Sans Symbols"/>
              <a:buNone/>
            </a:pP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accent1"/>
              </a:buClr>
              <a:buSzPts val="1950"/>
              <a:buFont typeface="Noto Sans Symbols"/>
              <a:buNone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читателей в библиотеках составляет 406 человек.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" y="5976389"/>
            <a:ext cx="6857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Здравоохранение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Google Shape;183;p23"/>
          <p:cNvSpPr txBox="1">
            <a:spLocks/>
          </p:cNvSpPr>
          <p:nvPr/>
        </p:nvSpPr>
        <p:spPr>
          <a:xfrm>
            <a:off x="3222978" y="6535075"/>
            <a:ext cx="3388076" cy="20275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302895" algn="l" defTabSz="9144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Font typeface="Arial" panose="020B0604020202020204" pitchFamily="34" charset="0"/>
              <a:buChar char="■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297180" algn="l" defTabSz="9144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080"/>
              <a:buFont typeface="Arial" panose="020B0604020202020204" pitchFamily="34" charset="0"/>
              <a:buChar char="❑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02894" algn="l" defTabSz="9144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08610" algn="l" defTabSz="9144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Font typeface="Arial" panose="020B0604020202020204" pitchFamily="34" charset="0"/>
              <a:buChar char="❑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4325" algn="l" defTabSz="9144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4325" algn="l" defTabSz="9144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4325" algn="l" defTabSz="9144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4325" algn="l" defTabSz="9144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4325" algn="l" defTabSz="914400" rtl="0" eaLnBrk="1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1"/>
              </a:buClr>
              <a:buSzPts val="1950"/>
              <a:buFont typeface="Noto Sans Symbols"/>
              <a:buNone/>
            </a:pPr>
            <a:r>
              <a:rPr lang="ru-RU" sz="130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Здравоохранение </a:t>
            </a:r>
            <a:r>
              <a:rPr lang="ru-RU" sz="1300" dirty="0" err="1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Куяновского</a:t>
            </a:r>
            <a:r>
              <a:rPr lang="ru-RU" sz="1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сельского поселения </a:t>
            </a:r>
            <a:r>
              <a:rPr lang="ru-RU" sz="13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включает в себя следующие </a:t>
            </a:r>
            <a:r>
              <a:rPr lang="ru-RU" sz="13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учреждения: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SzPts val="1950"/>
              <a:buFontTx/>
              <a:buChar char="-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ФАП в с.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Куяново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SzPts val="1950"/>
              <a:buFontTx/>
              <a:buChar char="-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ФАП в д.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Калмаки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SzPts val="1950"/>
              <a:buFontTx/>
              <a:buChar char="-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ФАП в д. Березовка;</a:t>
            </a: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SzPts val="1950"/>
              <a:buFontTx/>
              <a:buChar char="-"/>
            </a:pP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ФАП в д.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Уйданово</a:t>
            </a:r>
            <a:endParaRPr lang="ru-RU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2978" y="1042110"/>
            <a:ext cx="3429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chemeClr val="accent1"/>
              </a:buClr>
              <a:buSzPts val="1950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Куяновском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сельском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поселении расположены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общеобразовательные школы: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Куяновская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СОШ, </a:t>
            </a:r>
            <a:r>
              <a:rPr lang="ru-RU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Калмацкая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СОШ, Березовская СОШ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accent1"/>
              </a:buClr>
              <a:buSzPts val="1950"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chemeClr val="accent1"/>
              </a:buClr>
              <a:buSzPts val="1950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В общеобразовательных школах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обучается </a:t>
            </a:r>
            <a:r>
              <a:rPr lang="ru-RU" sz="1300" smtClean="0">
                <a:latin typeface="Arial" panose="020B0604020202020204" pitchFamily="34" charset="0"/>
                <a:cs typeface="Arial" panose="020B0604020202020204" pitchFamily="34" charset="0"/>
              </a:rPr>
              <a:t>183 ученика.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buClr>
                <a:schemeClr val="accent1"/>
              </a:buClr>
              <a:buSzPts val="1950"/>
            </a:pP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buClr>
                <a:schemeClr val="accent1"/>
              </a:buClr>
              <a:buSzPts val="1950"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Дошкольные учреждения </a:t>
            </a:r>
            <a:r>
              <a:rPr lang="ru-RU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посещают 45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детей.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3" name="AutoShape 12" descr="Чем отличается образование от обуч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"/>
          <a:stretch/>
        </p:blipFill>
        <p:spPr bwMode="auto">
          <a:xfrm>
            <a:off x="115648" y="956225"/>
            <a:ext cx="2988730" cy="190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 descr="Культура картинки для презентации - 76 фото - картинки и рисунки: скачать  бесплат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774" y="3705248"/>
            <a:ext cx="2861280" cy="227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Картинки медицина (5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535075"/>
            <a:ext cx="2484729" cy="185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73330"/>
            <a:ext cx="6857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КОММУНАЛЬНАЯ СФЕРА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466" y="3595370"/>
            <a:ext cx="62104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/>
              <a:t>Оказанием жилищно-коммунальных услуг в </a:t>
            </a:r>
            <a:r>
              <a:rPr lang="ru-RU" sz="1300" dirty="0" err="1" smtClean="0"/>
              <a:t>Куяновском</a:t>
            </a:r>
            <a:r>
              <a:rPr lang="ru-RU" sz="1300" dirty="0" smtClean="0"/>
              <a:t> </a:t>
            </a:r>
            <a:r>
              <a:rPr lang="ru-RU" sz="1300" dirty="0"/>
              <a:t>сельском поселении </a:t>
            </a:r>
            <a:r>
              <a:rPr lang="ru-RU" sz="1300" dirty="0" smtClean="0"/>
              <a:t>занимается ООО «Аква-Сервис», ООО «</a:t>
            </a:r>
            <a:r>
              <a:rPr lang="ru-RU" sz="1300" dirty="0" err="1" smtClean="0"/>
              <a:t>ГазТехТранс</a:t>
            </a:r>
            <a:r>
              <a:rPr lang="ru-RU" sz="1300" dirty="0" smtClean="0"/>
              <a:t>»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dirty="0" smtClean="0"/>
              <a:t>Вывоз твердых бытовых отходов осуществляет АБФ «Логистик».</a:t>
            </a:r>
            <a:endParaRPr lang="ru-RU" sz="13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2052" name="Picture 4" descr="Жилищно-коммунальное хозяйств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74" y="4840865"/>
            <a:ext cx="4575250" cy="348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200" y="879326"/>
          <a:ext cx="5867400" cy="2282974"/>
        </p:xfrm>
        <a:graphic>
          <a:graphicData uri="http://schemas.openxmlformats.org/drawingml/2006/table">
            <a:tbl>
              <a:tblPr/>
              <a:tblGrid>
                <a:gridCol w="3486426"/>
                <a:gridCol w="1530626"/>
                <a:gridCol w="850348"/>
              </a:tblGrid>
              <a:tr h="36018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58522" marR="58522" marT="29261" marB="29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Arial" pitchFamily="34" charset="0"/>
                          <a:cs typeface="Arial" pitchFamily="34" charset="0"/>
                        </a:rPr>
                        <a:t>Ед. измерения</a:t>
                      </a:r>
                    </a:p>
                  </a:txBody>
                  <a:tcPr marL="58522" marR="58522" marT="29261" marB="29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522" marR="58522" marT="29261" marB="29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18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Число источников теплоснабжения</a:t>
                      </a:r>
                    </a:p>
                  </a:txBody>
                  <a:tcPr marL="58522" marR="58522" marT="29261" marB="29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единица</a:t>
                      </a:r>
                    </a:p>
                  </a:txBody>
                  <a:tcPr marL="58522" marR="58522" marT="29261" marB="29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58522" marR="58522" marT="29261" marB="29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938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Протяженность тепловых и паровых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сетей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8522" marR="58522" marT="29261" marB="29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метр</a:t>
                      </a:r>
                    </a:p>
                  </a:txBody>
                  <a:tcPr marL="58522" marR="58522" marT="29261" marB="29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Arial" pitchFamily="34" charset="0"/>
                          <a:cs typeface="Arial" pitchFamily="34" charset="0"/>
                        </a:rPr>
                        <a:t>904</a:t>
                      </a:r>
                    </a:p>
                  </a:txBody>
                  <a:tcPr marL="58522" marR="58522" marT="29261" marB="29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18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Уличная водопроводная сеть</a:t>
                      </a:r>
                    </a:p>
                  </a:txBody>
                  <a:tcPr marL="81280" marR="58522" marT="29261" marB="29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метр</a:t>
                      </a:r>
                    </a:p>
                  </a:txBody>
                  <a:tcPr marL="58522" marR="58522" marT="29261" marB="29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21016</a:t>
                      </a:r>
                    </a:p>
                  </a:txBody>
                  <a:tcPr marL="58522" marR="58522" marT="29261" marB="29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04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Весь жилищный фонд</a:t>
                      </a:r>
                    </a:p>
                  </a:txBody>
                  <a:tcPr marL="81280" marR="58522" marT="29261" marB="29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тысяча метров квадратных</a:t>
                      </a:r>
                    </a:p>
                  </a:txBody>
                  <a:tcPr marL="58522" marR="58522" marT="29261" marB="29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35.1</a:t>
                      </a:r>
                    </a:p>
                  </a:txBody>
                  <a:tcPr marL="58522" marR="58522" marT="29261" marB="29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4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73330"/>
            <a:ext cx="6857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ПРЕДПРИНИМАТЕЛЬСТВО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1432" y="650828"/>
            <a:ext cx="615385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chemeClr val="accent1"/>
              </a:buClr>
              <a:buSzPts val="1300"/>
            </a:pPr>
            <a:r>
              <a:rPr lang="ru-RU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субъектов малого и среднего предпринимательства составляет 21 единицу.</a:t>
            </a:r>
          </a:p>
          <a:p>
            <a:pPr lvl="0" algn="just">
              <a:buClr>
                <a:schemeClr val="accent1"/>
              </a:buClr>
              <a:buSzPts val="1300"/>
            </a:pP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1432" y="4481921"/>
            <a:ext cx="615385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/>
              <a:t>Лесная отрасль:</a:t>
            </a:r>
            <a:r>
              <a:rPr lang="ru-RU" sz="1300" dirty="0" smtClean="0"/>
              <a:t> ИП </a:t>
            </a:r>
            <a:r>
              <a:rPr lang="ru-RU" sz="1300" dirty="0" err="1" smtClean="0"/>
              <a:t>Кайбазаков</a:t>
            </a:r>
            <a:r>
              <a:rPr lang="ru-RU" sz="1300" dirty="0" smtClean="0"/>
              <a:t> И.В., ИП </a:t>
            </a:r>
            <a:r>
              <a:rPr lang="ru-RU" sz="1300" dirty="0" err="1" smtClean="0"/>
              <a:t>Петерсон</a:t>
            </a:r>
            <a:r>
              <a:rPr lang="ru-RU" sz="1300" dirty="0" smtClean="0"/>
              <a:t> А.А., ИП Соловьев М.С.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b="1" dirty="0" smtClean="0"/>
              <a:t>Сельское хозяйство:</a:t>
            </a:r>
            <a:r>
              <a:rPr lang="ru-RU" sz="1300" dirty="0" smtClean="0"/>
              <a:t> ООО «</a:t>
            </a:r>
            <a:r>
              <a:rPr lang="ru-RU" sz="1300" dirty="0" err="1" smtClean="0"/>
              <a:t>Агро</a:t>
            </a:r>
            <a:r>
              <a:rPr lang="ru-RU" sz="1300" dirty="0" smtClean="0"/>
              <a:t>», СПОК «Держава», ООО «Березовская ферма», ООО «АПК Первомайский», ИП Волкова Н.В., ИП Резниченко А.А.</a:t>
            </a:r>
          </a:p>
          <a:p>
            <a:pPr algn="just"/>
            <a:endParaRPr lang="ru-RU" sz="1300" dirty="0" smtClean="0"/>
          </a:p>
          <a:p>
            <a:pPr algn="just"/>
            <a:r>
              <a:rPr lang="ru-RU" sz="1300" b="1" dirty="0" smtClean="0"/>
              <a:t>Потребительский рынок:</a:t>
            </a:r>
            <a:r>
              <a:rPr lang="ru-RU" sz="1300" dirty="0" smtClean="0"/>
              <a:t> ИП </a:t>
            </a:r>
            <a:r>
              <a:rPr lang="ru-RU" sz="1300" dirty="0" err="1" smtClean="0"/>
              <a:t>Куланачев</a:t>
            </a:r>
            <a:r>
              <a:rPr lang="ru-RU" sz="1300" dirty="0" smtClean="0"/>
              <a:t> А.И., ООО «Матренин Двор»,     ИП </a:t>
            </a:r>
            <a:r>
              <a:rPr lang="ru-RU" sz="1300" dirty="0" err="1" smtClean="0"/>
              <a:t>Чичак</a:t>
            </a:r>
            <a:r>
              <a:rPr lang="ru-RU" sz="1300" dirty="0" smtClean="0"/>
              <a:t> А.И.</a:t>
            </a:r>
          </a:p>
          <a:p>
            <a:pPr algn="just"/>
            <a:endParaRPr lang="ru-RU" sz="1300" dirty="0" smtClean="0"/>
          </a:p>
          <a:p>
            <a:pPr algn="just"/>
            <a:r>
              <a:rPr lang="ru-RU" sz="1300" b="1" dirty="0" smtClean="0"/>
              <a:t>Сфера торговли: </a:t>
            </a:r>
            <a:r>
              <a:rPr lang="ru-RU" sz="1300" dirty="0" smtClean="0"/>
              <a:t>ИП </a:t>
            </a:r>
            <a:r>
              <a:rPr lang="ru-RU" sz="1300" dirty="0" err="1" smtClean="0"/>
              <a:t>Куланачев</a:t>
            </a:r>
            <a:r>
              <a:rPr lang="ru-RU" sz="1300" dirty="0" smtClean="0"/>
              <a:t> А.И., ООО «Феникс», ИП </a:t>
            </a:r>
            <a:r>
              <a:rPr lang="ru-RU" sz="1300" dirty="0" err="1" smtClean="0"/>
              <a:t>Сукач</a:t>
            </a:r>
            <a:r>
              <a:rPr lang="ru-RU" sz="1300" dirty="0" smtClean="0"/>
              <a:t> А.А.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971178" y="1319808"/>
          <a:ext cx="5220072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75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73330"/>
            <a:ext cx="6857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ТОЧКИ РОСТА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5299" y="640139"/>
            <a:ext cx="615385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/>
              <a:t> 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Перспективы роста связаны с деятельностью предприятия по разведению свиней ООО «</a:t>
            </a:r>
            <a:r>
              <a:rPr lang="ru-RU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Агро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в с. </a:t>
            </a:r>
            <a:r>
              <a:rPr lang="ru-RU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Куяново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сельскохозяйственными предприятиями в д. Березовка ООО «Березовская ферма», ООО «АПК Первомайский», СПОК «Держава». </a:t>
            </a:r>
          </a:p>
          <a:p>
            <a:pPr algn="just"/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территории сельского поселения достаточно хорошо развиты личные подсобные хозяйства, значительные сенокосные угодья позволяют говорить и о перспективах дальнейшего развития и перехода на более высокий уровень КФХ. Также следует отметить развитие туристического направления данного сельского поселения в д. Березовка, д. Городок,         д. </a:t>
            </a:r>
            <a:r>
              <a:rPr lang="ru-RU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Бихтулино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300" dirty="0" smtClean="0"/>
          </a:p>
          <a:p>
            <a:pPr algn="just"/>
            <a:endParaRPr lang="ru-RU" sz="1300" dirty="0"/>
          </a:p>
          <a:p>
            <a:pPr algn="ctr"/>
            <a:r>
              <a:rPr lang="ru-RU" sz="1300" b="1" dirty="0" smtClean="0"/>
              <a:t>Инвестиционные площадки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sp>
        <p:nvSpPr>
          <p:cNvPr id="4" name="AutoShape 2" descr="Инвестиционные площадки и инвестиционные проекты | Администрация города  Буzулу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14350" y="3162302"/>
          <a:ext cx="5981699" cy="1371600"/>
        </p:xfrm>
        <a:graphic>
          <a:graphicData uri="http://schemas.openxmlformats.org/drawingml/2006/table">
            <a:tbl>
              <a:tblPr/>
              <a:tblGrid>
                <a:gridCol w="240938"/>
                <a:gridCol w="1581300"/>
                <a:gridCol w="1944338"/>
                <a:gridCol w="676693"/>
                <a:gridCol w="1538430"/>
              </a:tblGrid>
              <a:tr h="198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71" marR="2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имущества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71" marR="24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Адрес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71" marR="24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площадь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71" marR="24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Характеристики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71" marR="24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250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71" marR="2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Нежилое помещение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71" marR="24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Томская обл., Первомайский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р-он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д.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Калмаки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ул. Новая, д. 17, бокс 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71" marR="24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207,6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71" marR="24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Гаражный бокс, расположенный в кирпичном 1-этадном здании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71" marR="24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7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71" marR="24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Нежилое помещение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71" marR="24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Томская обл., Первомайский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р-он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с.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Куяново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ул. Молодежная  34 бокс 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71" marR="24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296,0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71" marR="24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Одноэтажное, кирпичное, гаражный бокс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4171" marR="24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33400" y="5120857"/>
          <a:ext cx="6019799" cy="2286000"/>
        </p:xfrm>
        <a:graphic>
          <a:graphicData uri="http://schemas.openxmlformats.org/drawingml/2006/table">
            <a:tbl>
              <a:tblPr/>
              <a:tblGrid>
                <a:gridCol w="264144"/>
                <a:gridCol w="1554679"/>
                <a:gridCol w="1010102"/>
                <a:gridCol w="1114425"/>
                <a:gridCol w="1006394"/>
                <a:gridCol w="1070055"/>
              </a:tblGrid>
              <a:tr h="4028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86" marR="44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Место расположения площадки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86" marR="44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Площадь земельного участка, га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86" marR="44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Наличие инфраструктуры и коммуникаций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86" marR="44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Наличие зданий и сооружений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86" marR="44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Использование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86" marR="44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</a:tr>
              <a:tr h="1477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44186" marR="44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Томская обл., Первомайский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р-он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с.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Куяново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ул. Центральная, д. 23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86" marR="44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70:12:0200014:46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86" marR="44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86" marR="44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86" marR="44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Земельный участок из земель населенных пунктов Разрешенное использование – для общественно-делового значения (по документу для эксплуатации здания музея)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186" marR="441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73330"/>
            <a:ext cx="6857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ТОЧКИ РОСТА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47700" y="800934"/>
            <a:ext cx="59055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3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Территории роста</a:t>
            </a:r>
            <a:endParaRPr lang="ru-RU" sz="1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д. Березовка. На территории располагаются сельскохозяйственные предприятия ООО «Березовская ферма», ООО «АПК Первомайский», СПОК «Держава». Активное развитие туристического направление, наличие на территории этнокультурного комплекса «Янов Хутор». В перспективе строительство дома культуры. Развита социальная сфера.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д. </a:t>
            </a:r>
            <a:r>
              <a:rPr lang="ru-RU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Калмаки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На территории населенного пункта расположен </a:t>
            </a:r>
            <a:r>
              <a:rPr lang="ru-RU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свинокомплекс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ООО «</a:t>
            </a:r>
            <a:r>
              <a:rPr lang="ru-RU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Агро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», планируется дальнейшее развитие данного предприятия и создание новых рабочих мест.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с. </a:t>
            </a:r>
            <a:r>
              <a:rPr lang="ru-RU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Куяново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Административный центр </a:t>
            </a:r>
            <a:r>
              <a:rPr lang="ru-RU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Куяновского</a:t>
            </a: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сельского поселения. На территории расположено сельхозпредприятие предприятие ООО «Агро», планируется дальнейшее развитие данного предприятия и создание новых рабочих мест.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endParaRPr lang="ru-RU" sz="1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3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Территории стабильности</a:t>
            </a:r>
            <a:endParaRPr lang="ru-RU" sz="13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д. Городок. Перспективы развития туризма, живописное место на берегу реки, расположены дачи. На территории населенного пункта осуществляет деятельность КФХ Волковой Н.В.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д. Малиновка. Населенный пункт расположен вблизи д. Березовка, на территории расположен лесной массив, расположены богатые дикоросами, осуществляет деятельность предприятие по переработке древесины.</a:t>
            </a:r>
          </a:p>
        </p:txBody>
      </p:sp>
      <p:pic>
        <p:nvPicPr>
          <p:cNvPr id="8" name="Picture 3" descr="https://www.unipack.ru/light_editor_img/images/2016-3-24/file1458655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49" y="6115320"/>
            <a:ext cx="2914651" cy="1944365"/>
          </a:xfrm>
          <a:prstGeom prst="rect">
            <a:avLst/>
          </a:prstGeom>
          <a:noFill/>
        </p:spPr>
      </p:pic>
      <p:pic>
        <p:nvPicPr>
          <p:cNvPr id="9" name="Picture 5" descr="https://cdn.culture.ru/images/94df372c-0284-55c5-8940-c03c18f415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6650" y="6088722"/>
            <a:ext cx="2815032" cy="1969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08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5169</TotalTime>
  <Words>1111</Words>
  <Application>Microsoft Office PowerPoint</Application>
  <PresentationFormat>Экран (4:3)</PresentationFormat>
  <Paragraphs>212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Noto Sans Symbols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1_</cp:lastModifiedBy>
  <cp:revision>90</cp:revision>
  <cp:lastPrinted>2022-05-23T02:08:14Z</cp:lastPrinted>
  <dcterms:modified xsi:type="dcterms:W3CDTF">2022-06-08T08:12:50Z</dcterms:modified>
</cp:coreProperties>
</file>