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107CE1-7F7F-4C4A-AEE9-11BAE5E95465}">
          <p14:sldIdLst>
            <p14:sldId id="256"/>
            <p14:sldId id="258"/>
            <p14:sldId id="259"/>
            <p14:sldId id="260"/>
          </p14:sldIdLst>
        </p14:section>
        <p14:section name="Раздел без заголовка" id="{35DC86C6-A943-4F88-9A14-263BB5798177}">
          <p14:sldIdLst>
            <p14:sldId id="261"/>
            <p14:sldId id="262"/>
            <p14:sldId id="257"/>
            <p14:sldId id="263"/>
            <p14:sldId id="264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2" autoAdjust="0"/>
  </p:normalViewPr>
  <p:slideViewPr>
    <p:cSldViewPr>
      <p:cViewPr varScale="1">
        <p:scale>
          <a:sx n="93" d="100"/>
          <a:sy n="93" d="100"/>
        </p:scale>
        <p:origin x="-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77866462954988"/>
          <c:y val="9.8607989425676348E-2"/>
          <c:w val="0.58627140602375682"/>
          <c:h val="0.74355662761117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первоночальный план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48000">
                  <a:srgbClr val="FF6633"/>
                </a:gs>
                <a:gs pos="100000">
                  <a:srgbClr val="FFFF00"/>
                </a:gs>
                <a:gs pos="100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8068,3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8068,3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8068.3</c:v>
                </c:pt>
                <c:pt idx="1">
                  <c:v>8068.3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8.59982499648799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13361,5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913444878943662E-2"/>
                  <c:y val="-9.04457909235156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13076,0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13361.5</c:v>
                </c:pt>
                <c:pt idx="1">
                  <c:v>13076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22464"/>
        <c:axId val="140224000"/>
      </c:barChart>
      <c:catAx>
        <c:axId val="140222464"/>
        <c:scaling>
          <c:orientation val="minMax"/>
        </c:scaling>
        <c:delete val="0"/>
        <c:axPos val="l"/>
        <c:majorTickMark val="out"/>
        <c:minorTickMark val="none"/>
        <c:tickLblPos val="nextTo"/>
        <c:crossAx val="140224000"/>
        <c:crosses val="autoZero"/>
        <c:auto val="1"/>
        <c:lblAlgn val="ctr"/>
        <c:lblOffset val="100"/>
        <c:noMultiLvlLbl val="0"/>
      </c:catAx>
      <c:valAx>
        <c:axId val="140224000"/>
        <c:scaling>
          <c:orientation val="minMax"/>
          <c:max val="14000"/>
          <c:min val="4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022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9249991506912"/>
          <c:y val="0.13027932793792144"/>
          <c:w val="0.25632941610711757"/>
          <c:h val="0.53593831454624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E424A-D605-4919-B1A9-152F0725000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C39A6-C49B-429D-9509-C236B3E510C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800000"/>
              </a:solidFill>
              <a:latin typeface="Times New Roman" pitchFamily="18" charset="0"/>
            </a:rPr>
            <a:t>Поступающие в бюджет денежные средства являются </a:t>
          </a:r>
          <a:r>
            <a:rPr lang="ru-RU" sz="1400" b="1" dirty="0" smtClean="0">
              <a:solidFill>
                <a:srgbClr val="800000"/>
              </a:solidFill>
              <a:latin typeface="Times New Roman" pitchFamily="18" charset="0"/>
            </a:rPr>
            <a:t>доходами</a:t>
          </a:r>
          <a:endParaRPr lang="ru-RU" sz="1400" dirty="0"/>
        </a:p>
      </dgm:t>
    </dgm:pt>
    <dgm:pt modelId="{E8644044-5A17-45A1-946E-0F9D9E103160}" type="parTrans" cxnId="{8C99CA7F-1EDF-444F-8258-42D50BE393A6}">
      <dgm:prSet/>
      <dgm:spPr/>
      <dgm:t>
        <a:bodyPr/>
        <a:lstStyle/>
        <a:p>
          <a:endParaRPr lang="ru-RU"/>
        </a:p>
      </dgm:t>
    </dgm:pt>
    <dgm:pt modelId="{22D39077-A44E-497F-80B9-2710B7B42713}" type="sibTrans" cxnId="{8C99CA7F-1EDF-444F-8258-42D50BE393A6}">
      <dgm:prSet/>
      <dgm:spPr/>
      <dgm:t>
        <a:bodyPr/>
        <a:lstStyle/>
        <a:p>
          <a:endParaRPr lang="ru-RU"/>
        </a:p>
      </dgm:t>
    </dgm:pt>
    <dgm:pt modelId="{087E461D-0645-4610-BF66-7BEC7FF8B69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800000"/>
              </a:solidFill>
              <a:latin typeface="Times New Roman" pitchFamily="18" charset="0"/>
            </a:rPr>
            <a:t>Безвозмездные поступления </a:t>
          </a:r>
        </a:p>
        <a:p>
          <a:r>
            <a:rPr lang="ru-RU" sz="1400" dirty="0" smtClean="0">
              <a:solidFill>
                <a:srgbClr val="800000"/>
              </a:solidFill>
              <a:latin typeface="Times New Roman" pitchFamily="18" charset="0"/>
            </a:rPr>
            <a:t>(средства, которые поступают в бюджет безвозмездно из других бюджетов, а также от юридических и физических лиц)</a:t>
          </a:r>
          <a:endParaRPr lang="ru-RU" sz="1400" dirty="0"/>
        </a:p>
      </dgm:t>
    </dgm:pt>
    <dgm:pt modelId="{0A59F7B3-47E8-41AC-87A4-03E59321FD95}" type="parTrans" cxnId="{36BCD3F4-A7A5-4B21-AEB2-1D4969A0F4F9}">
      <dgm:prSet/>
      <dgm:spPr/>
      <dgm:t>
        <a:bodyPr/>
        <a:lstStyle/>
        <a:p>
          <a:endParaRPr lang="ru-RU"/>
        </a:p>
      </dgm:t>
    </dgm:pt>
    <dgm:pt modelId="{9B6A38B5-EF42-4D97-9DC9-3B298184D64A}" type="sibTrans" cxnId="{36BCD3F4-A7A5-4B21-AEB2-1D4969A0F4F9}">
      <dgm:prSet/>
      <dgm:spPr/>
      <dgm:t>
        <a:bodyPr/>
        <a:lstStyle/>
        <a:p>
          <a:endParaRPr lang="ru-RU"/>
        </a:p>
      </dgm:t>
    </dgm:pt>
    <dgm:pt modelId="{DB0B2458-2A17-463A-9B5E-C0B8FF9080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800000"/>
              </a:solidFill>
              <a:latin typeface="Times New Roman" pitchFamily="18" charset="0"/>
            </a:rPr>
            <a:t>Налоговые доходы </a:t>
          </a:r>
          <a:r>
            <a:rPr lang="ru-RU" sz="1400" dirty="0" smtClean="0">
              <a:solidFill>
                <a:srgbClr val="800000"/>
              </a:solidFill>
              <a:latin typeface="Times New Roman" pitchFamily="18" charset="0"/>
            </a:rPr>
            <a:t>(часть доходов граждан и организаций, которые они обязаны платить государству</a:t>
          </a:r>
          <a:r>
            <a:rPr lang="ru-RU" sz="1400" dirty="0" smtClean="0">
              <a:solidFill>
                <a:srgbClr val="000000"/>
              </a:solidFill>
              <a:latin typeface="Corbel" pitchFamily="34" charset="0"/>
            </a:rPr>
            <a:t>)</a:t>
          </a:r>
          <a:endParaRPr lang="ru-RU" sz="1400" dirty="0"/>
        </a:p>
      </dgm:t>
    </dgm:pt>
    <dgm:pt modelId="{BEE6D060-73D1-45FC-BEF3-DA639F22BB9A}" type="parTrans" cxnId="{6E623282-D9FF-4D40-8AA1-C7E64730E41D}">
      <dgm:prSet/>
      <dgm:spPr/>
      <dgm:t>
        <a:bodyPr/>
        <a:lstStyle/>
        <a:p>
          <a:endParaRPr lang="ru-RU"/>
        </a:p>
      </dgm:t>
    </dgm:pt>
    <dgm:pt modelId="{D0EB60C3-4869-447B-8906-ACE15B0109F4}" type="sibTrans" cxnId="{6E623282-D9FF-4D40-8AA1-C7E64730E41D}">
      <dgm:prSet/>
      <dgm:spPr/>
      <dgm:t>
        <a:bodyPr/>
        <a:lstStyle/>
        <a:p>
          <a:endParaRPr lang="ru-RU"/>
        </a:p>
      </dgm:t>
    </dgm:pt>
    <dgm:pt modelId="{DCE04D7C-4A72-430C-A6DA-C15FCC003F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800000"/>
              </a:solidFill>
              <a:latin typeface="Times New Roman" pitchFamily="18" charset="0"/>
            </a:rPr>
            <a:t>Неналоговые доходы </a:t>
          </a:r>
          <a:r>
            <a:rPr lang="ru-RU" sz="1400" dirty="0" smtClean="0">
              <a:solidFill>
                <a:srgbClr val="800000"/>
              </a:solidFill>
              <a:latin typeface="Times New Roman" pitchFamily="18" charset="0"/>
            </a:rPr>
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</a:r>
          <a:endParaRPr lang="ru-RU" sz="1400" dirty="0"/>
        </a:p>
      </dgm:t>
    </dgm:pt>
    <dgm:pt modelId="{866F9162-6FA1-4B1E-A2EA-627565CF92E7}" type="parTrans" cxnId="{FD4694C9-E5A5-4F59-AE35-F10DCD45E050}">
      <dgm:prSet/>
      <dgm:spPr/>
      <dgm:t>
        <a:bodyPr/>
        <a:lstStyle/>
        <a:p>
          <a:endParaRPr lang="ru-RU"/>
        </a:p>
      </dgm:t>
    </dgm:pt>
    <dgm:pt modelId="{5FCBFDB2-1864-46B8-A23F-38A0CDC4D51C}" type="sibTrans" cxnId="{FD4694C9-E5A5-4F59-AE35-F10DCD45E050}">
      <dgm:prSet/>
      <dgm:spPr/>
      <dgm:t>
        <a:bodyPr/>
        <a:lstStyle/>
        <a:p>
          <a:endParaRPr lang="ru-RU"/>
        </a:p>
      </dgm:t>
    </dgm:pt>
    <dgm:pt modelId="{0EFCCCBE-A48E-4BCB-907C-CF28412D0E66}" type="pres">
      <dgm:prSet presAssocID="{096E424A-D605-4919-B1A9-152F072500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19F2D-183E-4F85-A299-239569D09B4C}" type="pres">
      <dgm:prSet presAssocID="{096E424A-D605-4919-B1A9-152F07250002}" presName="axisShape" presStyleLbl="bgShp" presStyleIdx="0" presStyleCnt="1" custScaleX="196275" custLinFactNeighborX="2046" custLinFactNeighborY="-1102"/>
      <dgm:spPr/>
    </dgm:pt>
    <dgm:pt modelId="{70C85410-2784-4534-933D-29770F60B023}" type="pres">
      <dgm:prSet presAssocID="{096E424A-D605-4919-B1A9-152F07250002}" presName="rect1" presStyleLbl="node1" presStyleIdx="0" presStyleCnt="4" custScaleX="164017" custLinFactNeighborX="61517" custLinFactNeighborY="-8572">
        <dgm:presLayoutVars>
          <dgm:chMax val="0"/>
          <dgm:chPref val="0"/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D9D8A2DF-0E54-416E-8DB6-AD1EA51CE9BE}" type="pres">
      <dgm:prSet presAssocID="{096E424A-D605-4919-B1A9-152F07250002}" presName="rect2" presStyleLbl="node1" presStyleIdx="1" presStyleCnt="4" custScaleX="141800" custLinFactX="18758" custLinFactY="11398" custLinFactNeighborX="100000" custLinFactNeighborY="100000">
        <dgm:presLayoutVars>
          <dgm:chMax val="0"/>
          <dgm:chPref val="0"/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CF5F6823-C902-4C66-A03E-AB13641BE862}" type="pres">
      <dgm:prSet presAssocID="{096E424A-D605-4919-B1A9-152F07250002}" presName="rect3" presStyleLbl="node1" presStyleIdx="2" presStyleCnt="4" custScaleX="143642" custLinFactX="-3571" custLinFactNeighborX="-100000" custLinFactNeighborY="-4568">
        <dgm:presLayoutVars>
          <dgm:chMax val="0"/>
          <dgm:chPref val="0"/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9E9DE492-6C14-4F98-BA0D-2830A8DC71C5}" type="pres">
      <dgm:prSet presAssocID="{096E424A-D605-4919-B1A9-152F07250002}" presName="rect4" presStyleLbl="node1" presStyleIdx="3" presStyleCnt="4" custScaleX="151715" custLinFactNeighborX="-53869" custLinFactNeighborY="-4568">
        <dgm:presLayoutVars>
          <dgm:chMax val="0"/>
          <dgm:chPref val="0"/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</dgm:ptLst>
  <dgm:cxnLst>
    <dgm:cxn modelId="{8C99CA7F-1EDF-444F-8258-42D50BE393A6}" srcId="{096E424A-D605-4919-B1A9-152F07250002}" destId="{54BC39A6-C49B-429D-9509-C236B3E510CD}" srcOrd="0" destOrd="0" parTransId="{E8644044-5A17-45A1-946E-0F9D9E103160}" sibTransId="{22D39077-A44E-497F-80B9-2710B7B42713}"/>
    <dgm:cxn modelId="{6E623282-D9FF-4D40-8AA1-C7E64730E41D}" srcId="{096E424A-D605-4919-B1A9-152F07250002}" destId="{DB0B2458-2A17-463A-9B5E-C0B8FF908025}" srcOrd="2" destOrd="0" parTransId="{BEE6D060-73D1-45FC-BEF3-DA639F22BB9A}" sibTransId="{D0EB60C3-4869-447B-8906-ACE15B0109F4}"/>
    <dgm:cxn modelId="{FD4694C9-E5A5-4F59-AE35-F10DCD45E050}" srcId="{096E424A-D605-4919-B1A9-152F07250002}" destId="{DCE04D7C-4A72-430C-A6DA-C15FCC003F8F}" srcOrd="3" destOrd="0" parTransId="{866F9162-6FA1-4B1E-A2EA-627565CF92E7}" sibTransId="{5FCBFDB2-1864-46B8-A23F-38A0CDC4D51C}"/>
    <dgm:cxn modelId="{FF6253B4-640C-4F09-82AE-5D759F8FD9C0}" type="presOf" srcId="{DCE04D7C-4A72-430C-A6DA-C15FCC003F8F}" destId="{9E9DE492-6C14-4F98-BA0D-2830A8DC71C5}" srcOrd="0" destOrd="0" presId="urn:microsoft.com/office/officeart/2005/8/layout/matrix2"/>
    <dgm:cxn modelId="{18076782-5014-4434-9183-E7A9D603A2F9}" type="presOf" srcId="{096E424A-D605-4919-B1A9-152F07250002}" destId="{0EFCCCBE-A48E-4BCB-907C-CF28412D0E66}" srcOrd="0" destOrd="0" presId="urn:microsoft.com/office/officeart/2005/8/layout/matrix2"/>
    <dgm:cxn modelId="{36BCD3F4-A7A5-4B21-AEB2-1D4969A0F4F9}" srcId="{096E424A-D605-4919-B1A9-152F07250002}" destId="{087E461D-0645-4610-BF66-7BEC7FF8B691}" srcOrd="1" destOrd="0" parTransId="{0A59F7B3-47E8-41AC-87A4-03E59321FD95}" sibTransId="{9B6A38B5-EF42-4D97-9DC9-3B298184D64A}"/>
    <dgm:cxn modelId="{B23E62EF-F9FC-4F8B-8C6F-5563082D6C59}" type="presOf" srcId="{087E461D-0645-4610-BF66-7BEC7FF8B691}" destId="{D9D8A2DF-0E54-416E-8DB6-AD1EA51CE9BE}" srcOrd="0" destOrd="0" presId="urn:microsoft.com/office/officeart/2005/8/layout/matrix2"/>
    <dgm:cxn modelId="{C2DD4B97-93A6-481B-926A-C158EF27FD3D}" type="presOf" srcId="{54BC39A6-C49B-429D-9509-C236B3E510CD}" destId="{70C85410-2784-4534-933D-29770F60B023}" srcOrd="0" destOrd="0" presId="urn:microsoft.com/office/officeart/2005/8/layout/matrix2"/>
    <dgm:cxn modelId="{23BA7ECE-ED2B-4563-A5F7-8F8487889685}" type="presOf" srcId="{DB0B2458-2A17-463A-9B5E-C0B8FF908025}" destId="{CF5F6823-C902-4C66-A03E-AB13641BE862}" srcOrd="0" destOrd="0" presId="urn:microsoft.com/office/officeart/2005/8/layout/matrix2"/>
    <dgm:cxn modelId="{0D21A63F-31AB-46A8-8FF1-FCD4AD9B7BDD}" type="presParOf" srcId="{0EFCCCBE-A48E-4BCB-907C-CF28412D0E66}" destId="{56319F2D-183E-4F85-A299-239569D09B4C}" srcOrd="0" destOrd="0" presId="urn:microsoft.com/office/officeart/2005/8/layout/matrix2"/>
    <dgm:cxn modelId="{E37C9A90-321A-4716-9237-66B9FF58DB1E}" type="presParOf" srcId="{0EFCCCBE-A48E-4BCB-907C-CF28412D0E66}" destId="{70C85410-2784-4534-933D-29770F60B023}" srcOrd="1" destOrd="0" presId="urn:microsoft.com/office/officeart/2005/8/layout/matrix2"/>
    <dgm:cxn modelId="{83909F02-C309-4641-9A13-850D4577A711}" type="presParOf" srcId="{0EFCCCBE-A48E-4BCB-907C-CF28412D0E66}" destId="{D9D8A2DF-0E54-416E-8DB6-AD1EA51CE9BE}" srcOrd="2" destOrd="0" presId="urn:microsoft.com/office/officeart/2005/8/layout/matrix2"/>
    <dgm:cxn modelId="{A83C9944-4AC1-4992-A78F-26CBC073148B}" type="presParOf" srcId="{0EFCCCBE-A48E-4BCB-907C-CF28412D0E66}" destId="{CF5F6823-C902-4C66-A03E-AB13641BE862}" srcOrd="3" destOrd="0" presId="urn:microsoft.com/office/officeart/2005/8/layout/matrix2"/>
    <dgm:cxn modelId="{0378D5A2-628F-434D-A4BA-37F296D3144D}" type="presParOf" srcId="{0EFCCCBE-A48E-4BCB-907C-CF28412D0E66}" destId="{9E9DE492-6C14-4F98-BA0D-2830A8DC71C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19F2D-183E-4F85-A299-239569D09B4C}">
      <dsp:nvSpPr>
        <dsp:cNvPr id="0" name=""/>
        <dsp:cNvSpPr/>
      </dsp:nvSpPr>
      <dsp:spPr>
        <a:xfrm>
          <a:off x="32412" y="0"/>
          <a:ext cx="8752563" cy="44593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5410-2784-4534-933D-29770F60B023}">
      <dsp:nvSpPr>
        <dsp:cNvPr id="0" name=""/>
        <dsp:cNvSpPr/>
      </dsp:nvSpPr>
      <dsp:spPr>
        <a:xfrm>
          <a:off x="2979029" y="136955"/>
          <a:ext cx="2925628" cy="1783734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800000"/>
              </a:solidFill>
              <a:latin typeface="Times New Roman" pitchFamily="18" charset="0"/>
            </a:rPr>
            <a:t>Поступающие в бюджет денежные средства являются </a:t>
          </a:r>
          <a:r>
            <a:rPr lang="ru-RU" sz="1400" b="1" kern="1200" dirty="0" smtClean="0">
              <a:solidFill>
                <a:srgbClr val="800000"/>
              </a:solidFill>
              <a:latin typeface="Times New Roman" pitchFamily="18" charset="0"/>
            </a:rPr>
            <a:t>доходами</a:t>
          </a:r>
          <a:endParaRPr lang="ru-RU" sz="1400" kern="1200" dirty="0"/>
        </a:p>
      </dsp:txBody>
      <dsp:txXfrm>
        <a:off x="2979029" y="440438"/>
        <a:ext cx="2518614" cy="1412700"/>
      </dsp:txXfrm>
    </dsp:sp>
    <dsp:sp modelId="{D9D8A2DF-0E54-416E-8DB6-AD1EA51CE9BE}">
      <dsp:nvSpPr>
        <dsp:cNvPr id="0" name=""/>
        <dsp:cNvSpPr/>
      </dsp:nvSpPr>
      <dsp:spPr>
        <a:xfrm>
          <a:off x="6255640" y="2276901"/>
          <a:ext cx="2529335" cy="1783734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0000"/>
              </a:solidFill>
              <a:latin typeface="Times New Roman" pitchFamily="18" charset="0"/>
            </a:rPr>
            <a:t>Безвозмездные поступления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800000"/>
              </a:solidFill>
              <a:latin typeface="Times New Roman" pitchFamily="18" charset="0"/>
            </a:rPr>
            <a:t>(средства, которые поступают в бюджет безвозмездно из других бюджетов, а также от юридических и физических лиц)</a:t>
          </a:r>
          <a:endParaRPr lang="ru-RU" sz="1400" kern="1200" dirty="0"/>
        </a:p>
      </dsp:txBody>
      <dsp:txXfrm>
        <a:off x="6255640" y="2580384"/>
        <a:ext cx="2177453" cy="1412700"/>
      </dsp:txXfrm>
    </dsp:sp>
    <dsp:sp modelId="{CF5F6823-C902-4C66-A03E-AB13641BE862}">
      <dsp:nvSpPr>
        <dsp:cNvPr id="0" name=""/>
        <dsp:cNvSpPr/>
      </dsp:nvSpPr>
      <dsp:spPr>
        <a:xfrm>
          <a:off x="216015" y="2304264"/>
          <a:ext cx="2562192" cy="1783734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0000"/>
              </a:solidFill>
              <a:latin typeface="Times New Roman" pitchFamily="18" charset="0"/>
            </a:rPr>
            <a:t>Налоговые доходы </a:t>
          </a:r>
          <a:r>
            <a:rPr lang="ru-RU" sz="1400" kern="1200" dirty="0" smtClean="0">
              <a:solidFill>
                <a:srgbClr val="800000"/>
              </a:solidFill>
              <a:latin typeface="Times New Roman" pitchFamily="18" charset="0"/>
            </a:rPr>
            <a:t>(часть доходов граждан и организаций, которые они обязаны платить государству</a:t>
          </a:r>
          <a:r>
            <a:rPr lang="ru-RU" sz="1400" kern="1200" dirty="0" smtClean="0">
              <a:solidFill>
                <a:srgbClr val="000000"/>
              </a:solidFill>
              <a:latin typeface="Corbel" pitchFamily="34" charset="0"/>
            </a:rPr>
            <a:t>)</a:t>
          </a:r>
          <a:endParaRPr lang="ru-RU" sz="1400" kern="1200" dirty="0"/>
        </a:p>
      </dsp:txBody>
      <dsp:txXfrm>
        <a:off x="216015" y="2607747"/>
        <a:ext cx="2205739" cy="1412700"/>
      </dsp:txXfrm>
    </dsp:sp>
    <dsp:sp modelId="{9E9DE492-6C14-4F98-BA0D-2830A8DC71C5}">
      <dsp:nvSpPr>
        <dsp:cNvPr id="0" name=""/>
        <dsp:cNvSpPr/>
      </dsp:nvSpPr>
      <dsp:spPr>
        <a:xfrm>
          <a:off x="3126455" y="2304264"/>
          <a:ext cx="2706193" cy="1783734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0000"/>
              </a:solidFill>
              <a:latin typeface="Times New Roman" pitchFamily="18" charset="0"/>
            </a:rPr>
            <a:t>Неналоговые доходы </a:t>
          </a:r>
          <a:r>
            <a:rPr lang="ru-RU" sz="1400" kern="1200" dirty="0" smtClean="0">
              <a:solidFill>
                <a:srgbClr val="800000"/>
              </a:solidFill>
              <a:latin typeface="Times New Roman" pitchFamily="18" charset="0"/>
            </a:rPr>
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</a:r>
          <a:endParaRPr lang="ru-RU" sz="1400" kern="1200" dirty="0"/>
        </a:p>
      </dsp:txBody>
      <dsp:txXfrm>
        <a:off x="3126455" y="2607747"/>
        <a:ext cx="2329706" cy="141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2CAA-52C9-4BE9-B166-8521EB27CA6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3178-5AB2-4C05-9540-13521A25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uspmail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b="1" dirty="0" smtClean="0"/>
              <a:t>ОТЧЕТ ОБ ИСПОЛНЕНИИ БЮДЖЕТА КУЯНОВСКОГО СЕЛЬСКОГО ПОСЕЛЕНИЯ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104257"/>
          </a:xfrm>
        </p:spPr>
        <p:txBody>
          <a:bodyPr>
            <a:normAutofit/>
          </a:bodyPr>
          <a:lstStyle/>
          <a:p>
            <a:r>
              <a:rPr lang="ru-RU" sz="4400" b="1" dirty="0"/>
              <a:t>з</a:t>
            </a:r>
            <a:r>
              <a:rPr lang="ru-RU" sz="4400" b="1" dirty="0" smtClean="0"/>
              <a:t>а 2020 год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одготовлен на основании Решения Совета от </a:t>
            </a:r>
            <a:r>
              <a:rPr lang="ru-RU" sz="2400" b="1" dirty="0" smtClean="0"/>
              <a:t>05.05.2021 </a:t>
            </a:r>
            <a:r>
              <a:rPr lang="ru-RU" sz="2400" b="1" dirty="0" smtClean="0"/>
              <a:t>№ </a:t>
            </a:r>
            <a:r>
              <a:rPr lang="ru-RU" sz="2400" b="1" dirty="0" smtClean="0"/>
              <a:t>09</a:t>
            </a:r>
            <a:endParaRPr lang="ru-RU" sz="2400" b="1" dirty="0"/>
          </a:p>
        </p:txBody>
      </p:sp>
      <p:pic>
        <p:nvPicPr>
          <p:cNvPr id="4" name="Picture 1" descr="C:\Users\Админ\Desktop\6ac6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97152"/>
            <a:ext cx="3048000" cy="190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0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dm.ugorsk.ru/about/statistics/butget/folder6/12i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838"/>
            <a:ext cx="835292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263815"/>
              </p:ext>
            </p:extLst>
          </p:nvPr>
        </p:nvGraphicFramePr>
        <p:xfrm>
          <a:off x="395536" y="1628800"/>
          <a:ext cx="8496945" cy="2574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249"/>
                <a:gridCol w="3468470"/>
                <a:gridCol w="1345249"/>
                <a:gridCol w="1183170"/>
                <a:gridCol w="1154807"/>
              </a:tblGrid>
              <a:tr h="422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классификации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за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за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9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4301,4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4301,4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  <a:tr h="211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110,6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  <a:tr h="29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2806,8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2580,6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3976,7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3967,7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2144,0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2100,5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  <a:tr h="616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Межбюджетные трансферты общего характера бюджетам субьектов Российской Федерации и муниципальных образований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  <a:tr h="302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Итого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13361,5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13091,8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42" marR="4442" marT="4442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бюджета </a:t>
            </a:r>
            <a:r>
              <a:rPr lang="ru-RU" dirty="0" err="1" smtClean="0"/>
              <a:t>Куяновское</a:t>
            </a:r>
            <a:r>
              <a:rPr lang="ru-RU" dirty="0" smtClean="0"/>
              <a:t> сельское поселение за 2020 год</a:t>
            </a:r>
            <a:endParaRPr lang="ru-RU" dirty="0"/>
          </a:p>
        </p:txBody>
      </p:sp>
      <p:pic>
        <p:nvPicPr>
          <p:cNvPr id="4102" name="Picture 6" descr="https://im0-tub-ru.yandex.net/i?id=cd03508e6dac0f59b40949aed471ae7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84932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86420"/>
            <a:ext cx="8568952" cy="11304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Администрация муниципального образования </a:t>
            </a:r>
            <a:r>
              <a:rPr lang="ru-RU" dirty="0" err="1"/>
              <a:t>Куяновское</a:t>
            </a:r>
            <a:r>
              <a:rPr lang="ru-RU" dirty="0"/>
              <a:t> сельское поселение</a:t>
            </a:r>
            <a:br>
              <a:rPr lang="ru-RU" dirty="0"/>
            </a:br>
            <a:r>
              <a:rPr lang="ru-RU" dirty="0"/>
              <a:t>Адрес: 636953, Томская область, Первомайский район, </a:t>
            </a:r>
            <a:r>
              <a:rPr lang="ru-RU" dirty="0" err="1"/>
              <a:t>с.Куяново</a:t>
            </a:r>
            <a:r>
              <a:rPr lang="ru-RU" dirty="0"/>
              <a:t>, </a:t>
            </a:r>
            <a:r>
              <a:rPr lang="ru-RU" dirty="0" err="1"/>
              <a:t>ул.Центральная</a:t>
            </a:r>
            <a:r>
              <a:rPr lang="ru-RU" dirty="0"/>
              <a:t> 18/1</a:t>
            </a:r>
            <a:br>
              <a:rPr lang="ru-RU" dirty="0"/>
            </a:br>
            <a:r>
              <a:rPr lang="ru-RU" dirty="0"/>
              <a:t>тел. 8(38245)33184 ведущий специалист Чернова О.Л.</a:t>
            </a:r>
            <a:br>
              <a:rPr lang="ru-RU" dirty="0"/>
            </a:br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kuspmail@mail.ru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режим работы: 8.30 – 16.30 обеденный перерыв 13.00 – 14.00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20" y="413956"/>
            <a:ext cx="8229600" cy="36004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Контактная информация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63275"/>
            <a:ext cx="5256584" cy="4427594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28184" y="407707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4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основных целей бюджетной политики – обеспечение прозрачности, открытости и доступности бюджетного процесса для населения. Инструментом реализации этой цели является «Бюджет для граждан».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Куяновского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планируемыми и достигнутыми результатами использования бюджетных ассигнований.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Куяновского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«Бюджет для граждан» подготовлен администрацией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Куяновского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Уважаемые жители </a:t>
            </a:r>
            <a:r>
              <a:rPr lang="ru-RU" dirty="0" err="1" smtClean="0"/>
              <a:t>Куяновского</a:t>
            </a:r>
            <a:r>
              <a:rPr lang="ru-RU" dirty="0" smtClean="0"/>
              <a:t> сельского поселения!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и термины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78226"/>
              </p:ext>
            </p:extLst>
          </p:nvPr>
        </p:nvGraphicFramePr>
        <p:xfrm>
          <a:off x="251520" y="1844824"/>
          <a:ext cx="8784976" cy="445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6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1753695" cy="179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Выплачиваемые из бюджета денежные средства называются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расходами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бюджета.</a:t>
            </a:r>
            <a:br>
              <a:rPr lang="ru-RU" dirty="0">
                <a:solidFill>
                  <a:srgbClr val="800000"/>
                </a:solidFill>
                <a:latin typeface="Times New Roman" pitchFamily="18" charset="0"/>
              </a:rPr>
            </a:b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52957" y="2257323"/>
            <a:ext cx="8272199" cy="4120961"/>
            <a:chOff x="395532" y="2188358"/>
            <a:chExt cx="8272199" cy="412096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0227" y="2188358"/>
              <a:ext cx="2007504" cy="1383170"/>
            </a:xfrm>
            <a:prstGeom prst="round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395539" y="3573013"/>
              <a:ext cx="2007504" cy="551832"/>
            </a:xfrm>
            <a:custGeom>
              <a:avLst/>
              <a:gdLst>
                <a:gd name="connsiteX0" fmla="*/ 0 w 2007504"/>
                <a:gd name="connsiteY0" fmla="*/ 0 h 551832"/>
                <a:gd name="connsiteX1" fmla="*/ 2007504 w 2007504"/>
                <a:gd name="connsiteY1" fmla="*/ 0 h 551832"/>
                <a:gd name="connsiteX2" fmla="*/ 2007504 w 2007504"/>
                <a:gd name="connsiteY2" fmla="*/ 551832 h 551832"/>
                <a:gd name="connsiteX3" fmla="*/ 0 w 2007504"/>
                <a:gd name="connsiteY3" fmla="*/ 551832 h 551832"/>
                <a:gd name="connsiteX4" fmla="*/ 0 w 2007504"/>
                <a:gd name="connsiteY4" fmla="*/ 0 h 55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504" h="551832">
                  <a:moveTo>
                    <a:pt x="0" y="0"/>
                  </a:moveTo>
                  <a:lnTo>
                    <a:pt x="2007504" y="0"/>
                  </a:lnTo>
                  <a:lnTo>
                    <a:pt x="2007504" y="551832"/>
                  </a:lnTo>
                  <a:lnTo>
                    <a:pt x="0" y="551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800000"/>
                  </a:solidFill>
                  <a:latin typeface="Times New Roman" pitchFamily="18" charset="0"/>
                </a:rPr>
                <a:t>на национальную экономику</a:t>
              </a:r>
              <a:endParaRPr lang="ru-RU" sz="1400" kern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35897" y="2204866"/>
              <a:ext cx="2007504" cy="1383170"/>
            </a:xfrm>
            <a:prstGeom prst="round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3655877" y="3571528"/>
              <a:ext cx="2007504" cy="744784"/>
            </a:xfrm>
            <a:custGeom>
              <a:avLst/>
              <a:gdLst>
                <a:gd name="connsiteX0" fmla="*/ 0 w 2007504"/>
                <a:gd name="connsiteY0" fmla="*/ 0 h 744784"/>
                <a:gd name="connsiteX1" fmla="*/ 2007504 w 2007504"/>
                <a:gd name="connsiteY1" fmla="*/ 0 h 744784"/>
                <a:gd name="connsiteX2" fmla="*/ 2007504 w 2007504"/>
                <a:gd name="connsiteY2" fmla="*/ 744784 h 744784"/>
                <a:gd name="connsiteX3" fmla="*/ 0 w 2007504"/>
                <a:gd name="connsiteY3" fmla="*/ 744784 h 744784"/>
                <a:gd name="connsiteX4" fmla="*/ 0 w 2007504"/>
                <a:gd name="connsiteY4" fmla="*/ 0 h 74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504" h="744784">
                  <a:moveTo>
                    <a:pt x="0" y="0"/>
                  </a:moveTo>
                  <a:lnTo>
                    <a:pt x="2007504" y="0"/>
                  </a:lnTo>
                  <a:lnTo>
                    <a:pt x="2007504" y="744784"/>
                  </a:lnTo>
                  <a:lnTo>
                    <a:pt x="0" y="744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800000"/>
                  </a:solidFill>
                  <a:latin typeface="Times New Roman" pitchFamily="18" charset="0"/>
                </a:rPr>
                <a:t>Жилищно-коммунальное хозяйство</a:t>
              </a:r>
              <a:endParaRPr lang="ru-RU" sz="1400" kern="12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660227" y="2204866"/>
              <a:ext cx="2007504" cy="1383170"/>
            </a:xfrm>
            <a:prstGeom prst="round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6660227" y="3573019"/>
              <a:ext cx="2007504" cy="744784"/>
            </a:xfrm>
            <a:custGeom>
              <a:avLst/>
              <a:gdLst>
                <a:gd name="connsiteX0" fmla="*/ 0 w 2007504"/>
                <a:gd name="connsiteY0" fmla="*/ 0 h 744784"/>
                <a:gd name="connsiteX1" fmla="*/ 2007504 w 2007504"/>
                <a:gd name="connsiteY1" fmla="*/ 0 h 744784"/>
                <a:gd name="connsiteX2" fmla="*/ 2007504 w 2007504"/>
                <a:gd name="connsiteY2" fmla="*/ 744784 h 744784"/>
                <a:gd name="connsiteX3" fmla="*/ 0 w 2007504"/>
                <a:gd name="connsiteY3" fmla="*/ 744784 h 744784"/>
                <a:gd name="connsiteX4" fmla="*/ 0 w 2007504"/>
                <a:gd name="connsiteY4" fmla="*/ 0 h 74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504" h="744784">
                  <a:moveTo>
                    <a:pt x="0" y="0"/>
                  </a:moveTo>
                  <a:lnTo>
                    <a:pt x="2007504" y="0"/>
                  </a:lnTo>
                  <a:lnTo>
                    <a:pt x="2007504" y="744784"/>
                  </a:lnTo>
                  <a:lnTo>
                    <a:pt x="0" y="744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800000"/>
                  </a:solidFill>
                  <a:latin typeface="Times New Roman" pitchFamily="18" charset="0"/>
                </a:rPr>
                <a:t>на общегосударственные вопросы</a:t>
              </a:r>
              <a:endParaRPr lang="ru-RU" sz="1400" kern="12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67541" y="4259677"/>
              <a:ext cx="2007504" cy="1383170"/>
            </a:xfrm>
            <a:prstGeom prst="round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395532" y="5564535"/>
              <a:ext cx="2007504" cy="744784"/>
            </a:xfrm>
            <a:custGeom>
              <a:avLst/>
              <a:gdLst>
                <a:gd name="connsiteX0" fmla="*/ 0 w 2007504"/>
                <a:gd name="connsiteY0" fmla="*/ 0 h 744784"/>
                <a:gd name="connsiteX1" fmla="*/ 2007504 w 2007504"/>
                <a:gd name="connsiteY1" fmla="*/ 0 h 744784"/>
                <a:gd name="connsiteX2" fmla="*/ 2007504 w 2007504"/>
                <a:gd name="connsiteY2" fmla="*/ 744784 h 744784"/>
                <a:gd name="connsiteX3" fmla="*/ 0 w 2007504"/>
                <a:gd name="connsiteY3" fmla="*/ 744784 h 744784"/>
                <a:gd name="connsiteX4" fmla="*/ 0 w 2007504"/>
                <a:gd name="connsiteY4" fmla="*/ 0 h 74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504" h="744784">
                  <a:moveTo>
                    <a:pt x="0" y="0"/>
                  </a:moveTo>
                  <a:lnTo>
                    <a:pt x="2007504" y="0"/>
                  </a:lnTo>
                  <a:lnTo>
                    <a:pt x="2007504" y="744784"/>
                  </a:lnTo>
                  <a:lnTo>
                    <a:pt x="0" y="7447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800000"/>
                  </a:solidFill>
                  <a:latin typeface="Times New Roman" pitchFamily="18" charset="0"/>
                </a:rPr>
                <a:t>на физическую культуру и спорт</a:t>
              </a:r>
              <a:endParaRPr lang="ru-RU" sz="1400" kern="12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491880" y="4317804"/>
            <a:ext cx="2088232" cy="1325044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749070" y="4389808"/>
            <a:ext cx="1829817" cy="1260743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3774986" y="5680144"/>
            <a:ext cx="1522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</a:rPr>
              <a:t>благоустройство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199" y="566909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</a:rPr>
              <a:t>Социальная поддержка </a:t>
            </a:r>
          </a:p>
          <a:p>
            <a:pPr algn="ctr"/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</a:rPr>
              <a:t>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948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и термины</a:t>
            </a:r>
            <a:endParaRPr lang="ru-RU" dirty="0"/>
          </a:p>
        </p:txBody>
      </p:sp>
      <p:pic>
        <p:nvPicPr>
          <p:cNvPr id="5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7" y="1916832"/>
            <a:ext cx="5256213" cy="4752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2280" y="2631107"/>
            <a:ext cx="1781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562" y="2657424"/>
            <a:ext cx="187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40905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и термины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888" y="2564904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</a:p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dget.minfin-samara.ru/wp-content/uploads/2016/01/ves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65527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672087"/>
              </p:ext>
            </p:extLst>
          </p:nvPr>
        </p:nvGraphicFramePr>
        <p:xfrm>
          <a:off x="251520" y="1916832"/>
          <a:ext cx="8712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Бюджет </a:t>
            </a:r>
            <a:r>
              <a:rPr lang="ru-RU" dirty="0" err="1" smtClean="0"/>
              <a:t>Куяновского</a:t>
            </a:r>
            <a:r>
              <a:rPr lang="ru-RU" dirty="0" smtClean="0"/>
              <a:t> сельского поселение на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3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153180"/>
              </p:ext>
            </p:extLst>
          </p:nvPr>
        </p:nvGraphicFramePr>
        <p:xfrm>
          <a:off x="323528" y="2060850"/>
          <a:ext cx="8568952" cy="4567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876"/>
                <a:gridCol w="3260877"/>
                <a:gridCol w="1052843"/>
                <a:gridCol w="833500"/>
                <a:gridCol w="935856"/>
              </a:tblGrid>
              <a:tr h="132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классификации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132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132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</a:t>
                      </a:r>
                      <a:r>
                        <a:rPr lang="ru-RU" sz="1200" u="none" strike="noStrike" dirty="0">
                          <a:effectLst/>
                        </a:rPr>
                        <a:t>03 02000 00 0000 110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2538,0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2298,9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36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</a:t>
                      </a:r>
                      <a:r>
                        <a:rPr lang="ru-RU" sz="1200" u="none" strike="noStrike" dirty="0">
                          <a:effectLst/>
                        </a:rPr>
                        <a:t>01 02000 01 0000 110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 на доходы физических лиц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1559,7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189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</a:t>
                      </a:r>
                      <a:r>
                        <a:rPr lang="ru-RU" sz="1200" u="none" strike="noStrike" dirty="0">
                          <a:effectLst/>
                        </a:rPr>
                        <a:t>06 01030 10 0000 110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поселений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36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</a:t>
                      </a:r>
                      <a:r>
                        <a:rPr lang="ru-RU" sz="1200" u="none" strike="noStrike" dirty="0">
                          <a:effectLst/>
                        </a:rPr>
                        <a:t>06 06000 00 0000 110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Земельный налог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379,1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235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</a:t>
                      </a:r>
                      <a:r>
                        <a:rPr lang="ru-RU" sz="1200" u="none" strike="noStrike" dirty="0">
                          <a:effectLst/>
                        </a:rPr>
                        <a:t>08 04020 01 0000 110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Российской Федерации на совершение нотариальных действий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12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12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1 11 00000 00 0000 000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109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1 14 00000 00 0000 000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584,5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584,5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  <a:tr h="79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1 17 00000 00 0000 000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Прочие неналоговые доходы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Налоговые и неналоговые доходы бюджета </a:t>
            </a:r>
            <a:r>
              <a:rPr lang="ru-RU" dirty="0" err="1"/>
              <a:t>К</a:t>
            </a:r>
            <a:r>
              <a:rPr lang="ru-RU" dirty="0" err="1" smtClean="0"/>
              <a:t>уяновского</a:t>
            </a:r>
            <a:r>
              <a:rPr lang="ru-RU" dirty="0" smtClean="0"/>
              <a:t> сельского поселения за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iastrela.ru/uploads/prew/og_btkhimqwfzhvwmuanl4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85689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830047"/>
              </p:ext>
            </p:extLst>
          </p:nvPr>
        </p:nvGraphicFramePr>
        <p:xfrm>
          <a:off x="281296" y="1844824"/>
          <a:ext cx="8611184" cy="365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8125"/>
                <a:gridCol w="3276952"/>
                <a:gridCol w="1058030"/>
                <a:gridCol w="837607"/>
                <a:gridCol w="940470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2 02 00000 00 0000 000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8345,6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8302,1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7" marR="1657" marT="16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2 02 15001 10 0000 151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2 02 35082 10 0000 151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Субвенции бюджетам сельских поселений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1056,0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1056,0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2 02 35118 10 0000 151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Субвенции бюджетам сельских поселений на осуществление первичного воинского учета на территориях, где отсутсвуют военные комиссариаты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2 02 49999 10 0000 151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4149,1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4149,1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Всего доходов с учетом финансовой помощи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13076,0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13269,0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101,5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Налоговые и неналоговые </a:t>
            </a:r>
            <a:r>
              <a:rPr lang="ru-RU" dirty="0" err="1" smtClean="0"/>
              <a:t>дохолды</a:t>
            </a:r>
            <a:r>
              <a:rPr lang="ru-RU" dirty="0" smtClean="0"/>
              <a:t> бюджета </a:t>
            </a:r>
            <a:r>
              <a:rPr lang="ru-RU" dirty="0" err="1" smtClean="0"/>
              <a:t>Куяновского</a:t>
            </a:r>
            <a:r>
              <a:rPr lang="ru-RU" dirty="0" smtClean="0"/>
              <a:t> </a:t>
            </a:r>
            <a:r>
              <a:rPr lang="ru-RU" dirty="0"/>
              <a:t>сельского поселения за </a:t>
            </a:r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477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743</Words>
  <Application>Microsoft Office PowerPoint</Application>
  <PresentationFormat>Экран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ОТЧЕТ ОБ ИСПОЛНЕНИИ БЮДЖЕТА КУЯНОВСКОГО СЕЛЬСКОГО ПОСЕЛЕНИЯ  </vt:lpstr>
      <vt:lpstr>Уважаемые жители Куяновского сельского поселения!</vt:lpstr>
      <vt:lpstr>Основные понятия и термины</vt:lpstr>
      <vt:lpstr>Выплачиваемые из бюджета денежные средства называются расходами бюджета. </vt:lpstr>
      <vt:lpstr>Основные понятия и термины</vt:lpstr>
      <vt:lpstr>Основные понятия и термины</vt:lpstr>
      <vt:lpstr>Бюджет Куяновского сельского поселение на 2020 год</vt:lpstr>
      <vt:lpstr>Налоговые и неналоговые доходы бюджета Куяновского сельского поселения за 2020 год</vt:lpstr>
      <vt:lpstr>Налоговые и неналоговые дохолды бюджета Куяновского сельского поселения за 2020 год</vt:lpstr>
      <vt:lpstr>Презентация PowerPoint</vt:lpstr>
      <vt:lpstr>Расходы бюджета Куяновское сельское поселение за 2020 год</vt:lpstr>
      <vt:lpstr> 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КУЯНОВСКОГО СЕЛЬСКОГО ПОСЕЛЕНИЯ  </dc:title>
  <dc:creator>Ksadm</dc:creator>
  <cp:lastModifiedBy>Ksadm</cp:lastModifiedBy>
  <cp:revision>36</cp:revision>
  <dcterms:created xsi:type="dcterms:W3CDTF">2019-04-10T08:23:25Z</dcterms:created>
  <dcterms:modified xsi:type="dcterms:W3CDTF">2021-05-12T04:41:22Z</dcterms:modified>
</cp:coreProperties>
</file>